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Lst>
  <p:notesMasterIdLst>
    <p:notesMasterId r:id="rId44"/>
  </p:notesMasterIdLst>
  <p:sldIdLst>
    <p:sldId id="331" r:id="rId7"/>
    <p:sldId id="263" r:id="rId8"/>
    <p:sldId id="298" r:id="rId9"/>
    <p:sldId id="299" r:id="rId10"/>
    <p:sldId id="257" r:id="rId11"/>
    <p:sldId id="277" r:id="rId12"/>
    <p:sldId id="332" r:id="rId13"/>
    <p:sldId id="336" r:id="rId14"/>
    <p:sldId id="337" r:id="rId15"/>
    <p:sldId id="338" r:id="rId16"/>
    <p:sldId id="340" r:id="rId17"/>
    <p:sldId id="341" r:id="rId18"/>
    <p:sldId id="342" r:id="rId19"/>
    <p:sldId id="343" r:id="rId20"/>
    <p:sldId id="333" r:id="rId21"/>
    <p:sldId id="334" r:id="rId22"/>
    <p:sldId id="292" r:id="rId23"/>
    <p:sldId id="287" r:id="rId24"/>
    <p:sldId id="289" r:id="rId25"/>
    <p:sldId id="288" r:id="rId26"/>
    <p:sldId id="301" r:id="rId27"/>
    <p:sldId id="293" r:id="rId28"/>
    <p:sldId id="294" r:id="rId29"/>
    <p:sldId id="328" r:id="rId30"/>
    <p:sldId id="290" r:id="rId31"/>
    <p:sldId id="302" r:id="rId32"/>
    <p:sldId id="303" r:id="rId33"/>
    <p:sldId id="304" r:id="rId34"/>
    <p:sldId id="325" r:id="rId35"/>
    <p:sldId id="258" r:id="rId36"/>
    <p:sldId id="261" r:id="rId37"/>
    <p:sldId id="265" r:id="rId38"/>
    <p:sldId id="267" r:id="rId39"/>
    <p:sldId id="270" r:id="rId40"/>
    <p:sldId id="305" r:id="rId41"/>
    <p:sldId id="306" r:id="rId42"/>
    <p:sldId id="335" r:id="rId4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B39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BD2FAF-DA7E-4C2B-B950-C0F6C75BCD2D}" v="2" dt="2021-02-05T14:01:20.9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01" autoAdjust="0"/>
    <p:restoredTop sz="72007" autoAdjust="0"/>
  </p:normalViewPr>
  <p:slideViewPr>
    <p:cSldViewPr snapToGrid="0">
      <p:cViewPr varScale="1">
        <p:scale>
          <a:sx n="82" d="100"/>
          <a:sy n="82" d="100"/>
        </p:scale>
        <p:origin x="46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040B3D9-4262-47A9-B05E-B53F114E6EC8}" type="datetimeFigureOut">
              <a:rPr lang="en-US" smtClean="0"/>
              <a:t>2/5/2021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14C0087-5290-4EAA-B382-BF3CCF6CB201}" type="slidenum">
              <a:rPr lang="en-US" smtClean="0"/>
              <a:t>‹#›</a:t>
            </a:fld>
            <a:endParaRPr lang="en-US"/>
          </a:p>
        </p:txBody>
      </p:sp>
    </p:spTree>
    <p:extLst>
      <p:ext uri="{BB962C8B-B14F-4D97-AF65-F5344CB8AC3E}">
        <p14:creationId xmlns:p14="http://schemas.microsoft.com/office/powerpoint/2010/main" val="1871162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900" dirty="0">
              <a:solidFill>
                <a:srgbClr val="000000"/>
              </a:solidFill>
              <a:latin typeface="Verdana" panose="020B0604030504040204" pitchFamily="34" charset="0"/>
            </a:endParaRPr>
          </a:p>
          <a:p>
            <a:r>
              <a:rPr lang="en-US" sz="1900" dirty="0">
                <a:solidFill>
                  <a:srgbClr val="000000"/>
                </a:solidFill>
                <a:latin typeface="Verdana" panose="020B0604030504040204" pitchFamily="34" charset="0"/>
              </a:rPr>
              <a:t> My name is _______________. I work for ___________________, but am here today representing the United Horse Coalition through their Ambassador program. I’d like to share information about the organization and offer examples of how you can help decrease the number of at-risk horses, as well as help those who are in transition. 	</a:t>
            </a:r>
          </a:p>
          <a:p>
            <a:endParaRPr lang="en-US" dirty="0"/>
          </a:p>
        </p:txBody>
      </p:sp>
      <p:sp>
        <p:nvSpPr>
          <p:cNvPr id="4" name="Slide Number Placeholder 3"/>
          <p:cNvSpPr>
            <a:spLocks noGrp="1"/>
          </p:cNvSpPr>
          <p:nvPr>
            <p:ph type="sldNum" sz="quarter" idx="5"/>
          </p:nvPr>
        </p:nvSpPr>
        <p:spPr/>
        <p:txBody>
          <a:bodyPr/>
          <a:lstStyle/>
          <a:p>
            <a:fld id="{914C0087-5290-4EAA-B382-BF3CCF6CB201}" type="slidenum">
              <a:rPr lang="en-US" smtClean="0"/>
              <a:t>1</a:t>
            </a:fld>
            <a:endParaRPr lang="en-US"/>
          </a:p>
        </p:txBody>
      </p:sp>
    </p:spTree>
    <p:extLst>
      <p:ext uri="{BB962C8B-B14F-4D97-AF65-F5344CB8AC3E}">
        <p14:creationId xmlns:p14="http://schemas.microsoft.com/office/powerpoint/2010/main" val="3127518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Associate Members:</a:t>
            </a:r>
          </a:p>
          <a:p>
            <a:r>
              <a:rPr lang="en-US" dirty="0"/>
              <a:t>ASPCA</a:t>
            </a:r>
          </a:p>
          <a:p>
            <a:r>
              <a:rPr lang="en-US" dirty="0"/>
              <a:t>The Equine Network/Active Interest Media</a:t>
            </a:r>
          </a:p>
          <a:p>
            <a:r>
              <a:rPr lang="en-US" dirty="0"/>
              <a:t>National </a:t>
            </a:r>
            <a:r>
              <a:rPr lang="en-US" dirty="0" err="1"/>
              <a:t>Horsemans</a:t>
            </a:r>
            <a:r>
              <a:rPr lang="en-US" dirty="0"/>
              <a:t> Benevolent &amp; Protective Association</a:t>
            </a:r>
          </a:p>
          <a:p>
            <a:r>
              <a:rPr lang="en-US" dirty="0"/>
              <a:t>Minnesota Horse Council</a:t>
            </a:r>
          </a:p>
          <a:p>
            <a:endParaRPr lang="en-US" dirty="0"/>
          </a:p>
          <a:p>
            <a:r>
              <a:rPr lang="en-US" dirty="0"/>
              <a:t>Supportive Members:</a:t>
            </a:r>
          </a:p>
          <a:p>
            <a:r>
              <a:rPr lang="en-US" dirty="0"/>
              <a:t>Arabian Horse Association</a:t>
            </a:r>
          </a:p>
          <a:p>
            <a:r>
              <a:rPr lang="en-US" dirty="0"/>
              <a:t>Kentucky Horse Council</a:t>
            </a:r>
          </a:p>
          <a:p>
            <a:r>
              <a:rPr lang="en-US" dirty="0"/>
              <a:t>Maryland Horse Breeders Association</a:t>
            </a:r>
          </a:p>
          <a:p>
            <a:r>
              <a:rPr lang="en-US" dirty="0"/>
              <a:t>Retired Racehorse Project</a:t>
            </a:r>
          </a:p>
          <a:p>
            <a:r>
              <a:rPr lang="en-US" dirty="0"/>
              <a:t>Standardbred Transition Alliance</a:t>
            </a:r>
          </a:p>
          <a:p>
            <a:r>
              <a:rPr lang="en-US" dirty="0"/>
              <a:t>United States Dressage Federation</a:t>
            </a:r>
          </a:p>
          <a:p>
            <a:r>
              <a:rPr lang="en-US" dirty="0"/>
              <a:t>United States Equestrian Federation</a:t>
            </a:r>
          </a:p>
          <a:p>
            <a:r>
              <a:rPr lang="en-US" dirty="0"/>
              <a:t>United States Hunter Jumper Association</a:t>
            </a:r>
          </a:p>
          <a:p>
            <a:r>
              <a:rPr lang="en-US" dirty="0"/>
              <a:t>United States Polo Association </a:t>
            </a:r>
          </a:p>
        </p:txBody>
      </p:sp>
      <p:sp>
        <p:nvSpPr>
          <p:cNvPr id="4" name="Slide Number Placeholder 3"/>
          <p:cNvSpPr>
            <a:spLocks noGrp="1"/>
          </p:cNvSpPr>
          <p:nvPr>
            <p:ph type="sldNum" sz="quarter" idx="5"/>
          </p:nvPr>
        </p:nvSpPr>
        <p:spPr/>
        <p:txBody>
          <a:bodyPr/>
          <a:lstStyle/>
          <a:p>
            <a:fld id="{B6834C95-0033-4C8E-8C30-6BA4D77FA184}" type="slidenum">
              <a:rPr lang="en-US" smtClean="0"/>
              <a:t>10</a:t>
            </a:fld>
            <a:endParaRPr lang="en-US"/>
          </a:p>
        </p:txBody>
      </p:sp>
    </p:spTree>
    <p:extLst>
      <p:ext uri="{BB962C8B-B14F-4D97-AF65-F5344CB8AC3E}">
        <p14:creationId xmlns:p14="http://schemas.microsoft.com/office/powerpoint/2010/main" val="3737670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our Non-profit Members for their support of our collective mission of helping at-risk horses and those in transition!</a:t>
            </a:r>
          </a:p>
        </p:txBody>
      </p:sp>
      <p:sp>
        <p:nvSpPr>
          <p:cNvPr id="4" name="Slide Number Placeholder 3"/>
          <p:cNvSpPr>
            <a:spLocks noGrp="1"/>
          </p:cNvSpPr>
          <p:nvPr>
            <p:ph type="sldNum" sz="quarter" idx="5"/>
          </p:nvPr>
        </p:nvSpPr>
        <p:spPr/>
        <p:txBody>
          <a:bodyPr/>
          <a:lstStyle/>
          <a:p>
            <a:fld id="{B6834C95-0033-4C8E-8C30-6BA4D77FA184}" type="slidenum">
              <a:rPr lang="en-US" smtClean="0"/>
              <a:t>11</a:t>
            </a:fld>
            <a:endParaRPr lang="en-US"/>
          </a:p>
        </p:txBody>
      </p:sp>
    </p:spTree>
    <p:extLst>
      <p:ext uri="{BB962C8B-B14F-4D97-AF65-F5344CB8AC3E}">
        <p14:creationId xmlns:p14="http://schemas.microsoft.com/office/powerpoint/2010/main" val="1209206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 Profit Members Continued</a:t>
            </a:r>
          </a:p>
        </p:txBody>
      </p:sp>
      <p:sp>
        <p:nvSpPr>
          <p:cNvPr id="4" name="Slide Number Placeholder 3"/>
          <p:cNvSpPr>
            <a:spLocks noGrp="1"/>
          </p:cNvSpPr>
          <p:nvPr>
            <p:ph type="sldNum" sz="quarter" idx="5"/>
          </p:nvPr>
        </p:nvSpPr>
        <p:spPr/>
        <p:txBody>
          <a:bodyPr/>
          <a:lstStyle/>
          <a:p>
            <a:fld id="{B6834C95-0033-4C8E-8C30-6BA4D77FA184}" type="slidenum">
              <a:rPr lang="en-US" smtClean="0"/>
              <a:t>12</a:t>
            </a:fld>
            <a:endParaRPr lang="en-US"/>
          </a:p>
        </p:txBody>
      </p:sp>
    </p:spTree>
    <p:extLst>
      <p:ext uri="{BB962C8B-B14F-4D97-AF65-F5344CB8AC3E}">
        <p14:creationId xmlns:p14="http://schemas.microsoft.com/office/powerpoint/2010/main" val="126663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 Profit Members continued.</a:t>
            </a:r>
          </a:p>
        </p:txBody>
      </p:sp>
      <p:sp>
        <p:nvSpPr>
          <p:cNvPr id="4" name="Slide Number Placeholder 3"/>
          <p:cNvSpPr>
            <a:spLocks noGrp="1"/>
          </p:cNvSpPr>
          <p:nvPr>
            <p:ph type="sldNum" sz="quarter" idx="5"/>
          </p:nvPr>
        </p:nvSpPr>
        <p:spPr/>
        <p:txBody>
          <a:bodyPr/>
          <a:lstStyle/>
          <a:p>
            <a:fld id="{B6834C95-0033-4C8E-8C30-6BA4D77FA184}" type="slidenum">
              <a:rPr lang="en-US" smtClean="0"/>
              <a:t>13</a:t>
            </a:fld>
            <a:endParaRPr lang="en-US"/>
          </a:p>
        </p:txBody>
      </p:sp>
    </p:spTree>
    <p:extLst>
      <p:ext uri="{BB962C8B-B14F-4D97-AF65-F5344CB8AC3E}">
        <p14:creationId xmlns:p14="http://schemas.microsoft.com/office/powerpoint/2010/main" val="1606235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Home For Every Horse:</a:t>
            </a:r>
          </a:p>
          <a:p>
            <a:r>
              <a:rPr lang="en-US" b="0" i="0" dirty="0">
                <a:solidFill>
                  <a:srgbClr val="2D3956"/>
                </a:solidFill>
                <a:effectLst/>
                <a:latin typeface="helvetica-neue"/>
              </a:rPr>
              <a:t>A Home for Every Horse, created in 2011, is the result of a partnership between the Equine Network, the nation’s leading publisher of equine-related content, and the UHC. The AHFEH program helps connect rescue horses in need of homes with people looking for horses. Registered 501(c)(3) rescue organizations can list their horses for free on Equine.com, the world’s largest horse marketplace, where they can be seen by 300,000 visitors each month.</a:t>
            </a:r>
          </a:p>
          <a:p>
            <a:endParaRPr lang="en-US" b="0" i="0" dirty="0">
              <a:solidFill>
                <a:srgbClr val="2D3956"/>
              </a:solidFill>
              <a:effectLst/>
              <a:latin typeface="helvetica-neue"/>
            </a:endParaRPr>
          </a:p>
          <a:p>
            <a:r>
              <a:rPr lang="en-US" b="0" i="0" dirty="0">
                <a:solidFill>
                  <a:srgbClr val="2D3956"/>
                </a:solidFill>
                <a:effectLst/>
                <a:latin typeface="helvetica-neue"/>
              </a:rPr>
              <a:t>The Right Horse Initiative:</a:t>
            </a:r>
          </a:p>
          <a:p>
            <a:r>
              <a:rPr lang="en-US" b="0" i="0" dirty="0">
                <a:solidFill>
                  <a:srgbClr val="2D3956"/>
                </a:solidFill>
                <a:effectLst/>
                <a:latin typeface="helvetica-neue"/>
              </a:rPr>
              <a:t>As a participant in The Right Horse Initiative, the UHC is proud to support a national movement reframing the conversation about equine adoption. The Right Horse Initiative is a collective of industry professionals and equine welfare advocates working together to improve the lives of horses in transition through a dialogue of kindness and respect.</a:t>
            </a:r>
            <a:endParaRPr lang="en-US" dirty="0"/>
          </a:p>
        </p:txBody>
      </p:sp>
      <p:sp>
        <p:nvSpPr>
          <p:cNvPr id="4" name="Slide Number Placeholder 3"/>
          <p:cNvSpPr>
            <a:spLocks noGrp="1"/>
          </p:cNvSpPr>
          <p:nvPr>
            <p:ph type="sldNum" sz="quarter" idx="5"/>
          </p:nvPr>
        </p:nvSpPr>
        <p:spPr/>
        <p:txBody>
          <a:bodyPr/>
          <a:lstStyle/>
          <a:p>
            <a:fld id="{B6834C95-0033-4C8E-8C30-6BA4D77FA184}" type="slidenum">
              <a:rPr lang="en-US" smtClean="0"/>
              <a:t>14</a:t>
            </a:fld>
            <a:endParaRPr lang="en-US"/>
          </a:p>
        </p:txBody>
      </p:sp>
    </p:spTree>
    <p:extLst>
      <p:ext uri="{BB962C8B-B14F-4D97-AF65-F5344CB8AC3E}">
        <p14:creationId xmlns:p14="http://schemas.microsoft.com/office/powerpoint/2010/main" val="427773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306">
              <a:lnSpc>
                <a:spcPct val="107000"/>
              </a:lnSpc>
              <a:spcAft>
                <a:spcPts val="846"/>
              </a:spcAft>
            </a:pPr>
            <a:r>
              <a:rPr lang="en-US" sz="1300" dirty="0">
                <a:latin typeface="Calibri" panose="020F0502020204030204" pitchFamily="34" charset="0"/>
                <a:ea typeface="Calibri" panose="020F0502020204030204" pitchFamily="34" charset="0"/>
                <a:cs typeface="Times New Roman" panose="02020603050405020304" pitchFamily="18" charset="0"/>
              </a:rPr>
              <a:t>The United Horse Coalition is committed to helping horses at-risk, or in transition by:</a:t>
            </a:r>
          </a:p>
          <a:p>
            <a:pPr marL="483306">
              <a:lnSpc>
                <a:spcPct val="107000"/>
              </a:lnSpc>
              <a:spcAft>
                <a:spcPts val="846"/>
              </a:spcAft>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Educating current and future horse owners on responsible ownership, proper care and breeding, and options available before a horse reaches a state of being at-risk.</a:t>
            </a:r>
          </a:p>
          <a:p>
            <a:pPr marL="785372" lvl="1" indent="-302066">
              <a:lnSpc>
                <a:spcPct val="107000"/>
              </a:lnSpc>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Raising awareness about the issue or horses at-risk, and its impact on the horse industry</a:t>
            </a:r>
          </a:p>
          <a:p>
            <a:pPr marL="785372" lvl="1" indent="-302066">
              <a:lnSpc>
                <a:spcPct val="107000"/>
              </a:lnSpc>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Reducing the number of horses at-risk, and working toward eliminating the problem</a:t>
            </a:r>
          </a:p>
          <a:p>
            <a:pPr marL="785372" lvl="1" indent="-302066">
              <a:lnSpc>
                <a:spcPct val="107000"/>
              </a:lnSpc>
              <a:spcAft>
                <a:spcPts val="846"/>
              </a:spcAft>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Ensuring that horses are treated humanely and with dignity</a:t>
            </a:r>
          </a:p>
          <a:p>
            <a:endParaRPr lang="en-US" dirty="0"/>
          </a:p>
        </p:txBody>
      </p:sp>
      <p:sp>
        <p:nvSpPr>
          <p:cNvPr id="4" name="Slide Number Placeholder 3"/>
          <p:cNvSpPr>
            <a:spLocks noGrp="1"/>
          </p:cNvSpPr>
          <p:nvPr>
            <p:ph type="sldNum" sz="quarter" idx="5"/>
          </p:nvPr>
        </p:nvSpPr>
        <p:spPr/>
        <p:txBody>
          <a:bodyPr/>
          <a:lstStyle/>
          <a:p>
            <a:fld id="{B6834C95-0033-4C8E-8C30-6BA4D77FA184}" type="slidenum">
              <a:rPr lang="en-US" smtClean="0"/>
              <a:t>15</a:t>
            </a:fld>
            <a:endParaRPr lang="en-US"/>
          </a:p>
        </p:txBody>
      </p:sp>
    </p:spTree>
    <p:extLst>
      <p:ext uri="{BB962C8B-B14F-4D97-AF65-F5344CB8AC3E}">
        <p14:creationId xmlns:p14="http://schemas.microsoft.com/office/powerpoint/2010/main" val="3736969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85372" lvl="1" indent="-302066">
              <a:lnSpc>
                <a:spcPct val="107000"/>
              </a:lnSpc>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Facilitating the exchange of information on adoption, care, and alternative careers</a:t>
            </a:r>
          </a:p>
          <a:p>
            <a:pPr marL="483306" lvl="1">
              <a:lnSpc>
                <a:spcPct val="107000"/>
              </a:lnSpc>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Providing information on end-of-life decisions, including veterinary decisions, euthanasia, and disposal</a:t>
            </a:r>
          </a:p>
          <a:p>
            <a:pPr marL="483306" lvl="1">
              <a:lnSpc>
                <a:spcPct val="107000"/>
              </a:lnSpc>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spcAft>
                <a:spcPts val="846"/>
              </a:spcAft>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Explaining the issue through presentations at industry gatherings, including horse association meetings, conferences, symposiums, and horse fairs</a:t>
            </a:r>
          </a:p>
          <a:p>
            <a:endParaRPr lang="en-US" dirty="0"/>
          </a:p>
        </p:txBody>
      </p:sp>
      <p:sp>
        <p:nvSpPr>
          <p:cNvPr id="4" name="Slide Number Placeholder 3"/>
          <p:cNvSpPr>
            <a:spLocks noGrp="1"/>
          </p:cNvSpPr>
          <p:nvPr>
            <p:ph type="sldNum" sz="quarter" idx="5"/>
          </p:nvPr>
        </p:nvSpPr>
        <p:spPr/>
        <p:txBody>
          <a:bodyPr/>
          <a:lstStyle/>
          <a:p>
            <a:fld id="{B6834C95-0033-4C8E-8C30-6BA4D77FA184}" type="slidenum">
              <a:rPr lang="en-US" smtClean="0"/>
              <a:t>16</a:t>
            </a:fld>
            <a:endParaRPr lang="en-US"/>
          </a:p>
        </p:txBody>
      </p:sp>
    </p:spTree>
    <p:extLst>
      <p:ext uri="{BB962C8B-B14F-4D97-AF65-F5344CB8AC3E}">
        <p14:creationId xmlns:p14="http://schemas.microsoft.com/office/powerpoint/2010/main" val="2991892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900" dirty="0">
                <a:latin typeface="Calibri" panose="020F0502020204030204" pitchFamily="34" charset="0"/>
                <a:ea typeface="Calibri" panose="020F0502020204030204" pitchFamily="34" charset="0"/>
                <a:cs typeface="Calibri" panose="020F0502020204030204" pitchFamily="34" charset="0"/>
              </a:rPr>
              <a:t>Our mission statement states that: </a:t>
            </a:r>
            <a:r>
              <a:rPr lang="en-US" sz="1900" i="1" dirty="0">
                <a:latin typeface="Calibri" panose="020F0502020204030204" pitchFamily="34" charset="0"/>
                <a:ea typeface="Calibri" panose="020F0502020204030204" pitchFamily="34" charset="0"/>
                <a:cs typeface="Calibri" panose="020F0502020204030204" pitchFamily="34" charset="0"/>
              </a:rPr>
              <a:t>Through industry collaboration, the UHC promotes education and options for at-risk and transitioning horses.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900" b="1" dirty="0">
                <a:latin typeface="Calibri" panose="020F0502020204030204" pitchFamily="34" charset="0"/>
                <a:ea typeface="Calibri" panose="020F0502020204030204" pitchFamily="34" charset="0"/>
                <a:cs typeface="Calibri" panose="020F0502020204030204" pitchFamily="34" charset="0"/>
              </a:rPr>
              <a:t>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rPr>
              <a:t>And we do this by, educating current and future horse owners on responsible ownership, proper care and breeding, and options that are available to owners should they no longer be able to care for their horse, or need to re-home their horse before a horse reaches a state of being at-risk.  We are raising awareness about the issues surrounding horses that are at-risk, and the impact it has on the horse industry, and hopefully reducing the number of horses at-risk, so that eventually in a perfect world, we can eliminate the issues surrounding them altogether.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900" b="1" dirty="0">
                <a:latin typeface="Calibri" panose="020F0502020204030204" pitchFamily="34" charset="0"/>
                <a:ea typeface="Calibri" panose="020F0502020204030204" pitchFamily="34" charset="0"/>
                <a:cs typeface="Calibri" panose="020F0502020204030204" pitchFamily="34" charset="0"/>
              </a:rPr>
              <a:t>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900" dirty="0">
                <a:latin typeface="Calibri" panose="020F0502020204030204" pitchFamily="34" charset="0"/>
                <a:ea typeface="Calibri" panose="020F0502020204030204" pitchFamily="34" charset="0"/>
                <a:cs typeface="Calibri" panose="020F0502020204030204" pitchFamily="34" charset="0"/>
              </a:rPr>
              <a:t>We do this work mainly through education, collaboration, and advocating for at-risk horses throughout all facets of the Equine Industry.  This includes promoting our educational materials on being a responsible horse owner, our UHC Equine Resource database, and the Equine Welfare Data Collective which is a program of the United Horse Coalition.</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6834C95-0033-4C8E-8C30-6BA4D77FA184}" type="slidenum">
              <a:rPr lang="en-US" smtClean="0"/>
              <a:t>17</a:t>
            </a:fld>
            <a:endParaRPr lang="en-US"/>
          </a:p>
        </p:txBody>
      </p:sp>
    </p:spTree>
    <p:extLst>
      <p:ext uri="{BB962C8B-B14F-4D97-AF65-F5344CB8AC3E}">
        <p14:creationId xmlns:p14="http://schemas.microsoft.com/office/powerpoint/2010/main" val="2930403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900" dirty="0">
                <a:latin typeface="Calibri" panose="020F0502020204030204" pitchFamily="34" charset="0"/>
                <a:ea typeface="Calibri" panose="020F0502020204030204" pitchFamily="34" charset="0"/>
                <a:cs typeface="Calibri" panose="020F0502020204030204" pitchFamily="34" charset="0"/>
              </a:rPr>
              <a:t>By far however, our biggest impact in creating change for at-risk horses is by starting at the source, and that’s through teaching horse owners how to be responsible for the horses in their care.  This is done by educating owners about not only responsible care and responsible breeding, but through providing resources and options to help them keep their horse.  Or if they can’t keep their horse, providing responsible options and alternatives for the next chapter of their life.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900" dirty="0">
                <a:latin typeface="Calibri" panose="020F0502020204030204" pitchFamily="34" charset="0"/>
                <a:ea typeface="Calibri" panose="020F0502020204030204" pitchFamily="34" charset="0"/>
                <a:cs typeface="Calibri" panose="020F0502020204030204" pitchFamily="34" charset="0"/>
              </a:rPr>
              <a:t>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900" dirty="0">
                <a:latin typeface="Calibri" panose="020F0502020204030204" pitchFamily="34" charset="0"/>
                <a:ea typeface="Calibri" panose="020F0502020204030204" pitchFamily="34" charset="0"/>
                <a:cs typeface="Calibri" panose="020F0502020204030204" pitchFamily="34" charset="0"/>
              </a:rPr>
              <a:t>We also want to make sure that owners are thinking about what happens to their horse if something happens to them as an owner, so providing information regarding estate planning is also critical to that end.  And then of course, helping owners understand what’s involved in end of life decisions, including euthanasia and disposal, because it will happen to every horse owner at some point in their lifetime, and if we can prepare them, it makes the topic less scary and a bit easier to understand what’s involved in the process, both when it comes to euthanasia as well as disposal.</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900" dirty="0">
                <a:latin typeface="Calibri" panose="020F0502020204030204" pitchFamily="34" charset="0"/>
                <a:ea typeface="Calibri" panose="020F0502020204030204" pitchFamily="34" charset="0"/>
                <a:cs typeface="Calibri" panose="020F0502020204030204" pitchFamily="34" charset="0"/>
              </a:rPr>
              <a:t>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900" dirty="0">
                <a:latin typeface="Calibri" panose="020F0502020204030204" pitchFamily="34" charset="0"/>
                <a:ea typeface="Calibri" panose="020F0502020204030204" pitchFamily="34" charset="0"/>
                <a:cs typeface="Calibri" panose="020F0502020204030204" pitchFamily="34" charset="0"/>
              </a:rPr>
              <a:t>Prevention and being a responsible horse owner is key in helping to keep most horses from reaching an at-risk state, and thereby keeping them out of the system.</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900" b="1" dirty="0">
                <a:latin typeface="Calibri" panose="020F0502020204030204" pitchFamily="34" charset="0"/>
                <a:ea typeface="Calibri" panose="020F0502020204030204" pitchFamily="34" charset="0"/>
                <a:cs typeface="Calibri" panose="020F0502020204030204" pitchFamily="34" charset="0"/>
              </a:rPr>
              <a:t>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6834C95-0033-4C8E-8C30-6BA4D77FA184}" type="slidenum">
              <a:rPr lang="en-US" smtClean="0"/>
              <a:t>18</a:t>
            </a:fld>
            <a:endParaRPr lang="en-US"/>
          </a:p>
        </p:txBody>
      </p:sp>
    </p:spTree>
    <p:extLst>
      <p:ext uri="{BB962C8B-B14F-4D97-AF65-F5344CB8AC3E}">
        <p14:creationId xmlns:p14="http://schemas.microsoft.com/office/powerpoint/2010/main" val="517722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sz="1300" dirty="0"/>
              <a:t>A Resource is anything we can identify that could assist in helping horses at-risk, or preventing them from becoming at-risk.</a:t>
            </a:r>
          </a:p>
          <a:p>
            <a:pPr marL="181240" indent="-181240">
              <a:buFont typeface="Arial" panose="020B0604020202020204" pitchFamily="34" charset="0"/>
              <a:buChar char="•"/>
            </a:pPr>
            <a:r>
              <a:rPr lang="en-US" sz="1300" dirty="0"/>
              <a:t>There are currently 3 categories that these Resources tend to fall under:  Resources for Current Owners, Resources for Prospective Owners, and Resources for Rescues and Sanctuaries.</a:t>
            </a:r>
          </a:p>
          <a:p>
            <a:pPr marL="181240" indent="-181240">
              <a:buFont typeface="Arial" panose="020B0604020202020204" pitchFamily="34" charset="0"/>
              <a:buChar char="•"/>
            </a:pPr>
            <a:r>
              <a:rPr lang="en-US" sz="1300" dirty="0"/>
              <a:t>Each of these sub categories has its own page dedicated to resources and programs specifically to help them, in addition to what we have listed on the Resource Database Page.</a:t>
            </a:r>
          </a:p>
          <a:p>
            <a:pPr marL="181240" indent="-181240">
              <a:buFont typeface="Arial" panose="020B0604020202020204" pitchFamily="34" charset="0"/>
              <a:buChar char="•"/>
            </a:pPr>
            <a:r>
              <a:rPr lang="en-US" sz="1900" dirty="0">
                <a:latin typeface="Calibri" panose="020F0502020204030204" pitchFamily="34" charset="0"/>
                <a:ea typeface="Calibri" panose="020F0502020204030204" pitchFamily="34" charset="0"/>
              </a:rPr>
              <a:t>Sometimes, as is in the case of Resources for Rescues and Sanctuaries, we actually direct users and visitors via external links off our webpage to resources and programs that are provided by our Member organizations and partners.</a:t>
            </a:r>
            <a:endParaRPr lang="en-US" sz="1300" dirty="0"/>
          </a:p>
          <a:p>
            <a:endParaRPr lang="en-US" sz="1300" dirty="0"/>
          </a:p>
          <a:p>
            <a:endParaRPr lang="en-US" dirty="0"/>
          </a:p>
        </p:txBody>
      </p:sp>
      <p:sp>
        <p:nvSpPr>
          <p:cNvPr id="4" name="Slide Number Placeholder 3"/>
          <p:cNvSpPr>
            <a:spLocks noGrp="1"/>
          </p:cNvSpPr>
          <p:nvPr>
            <p:ph type="sldNum" sz="quarter" idx="5"/>
          </p:nvPr>
        </p:nvSpPr>
        <p:spPr/>
        <p:txBody>
          <a:bodyPr/>
          <a:lstStyle/>
          <a:p>
            <a:fld id="{B6834C95-0033-4C8E-8C30-6BA4D77FA184}" type="slidenum">
              <a:rPr lang="en-US" smtClean="0"/>
              <a:t>19</a:t>
            </a:fld>
            <a:endParaRPr lang="en-US"/>
          </a:p>
        </p:txBody>
      </p:sp>
    </p:spTree>
    <p:extLst>
      <p:ext uri="{BB962C8B-B14F-4D97-AF65-F5344CB8AC3E}">
        <p14:creationId xmlns:p14="http://schemas.microsoft.com/office/powerpoint/2010/main" val="395661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dirty="0">
                <a:latin typeface="Calibri" panose="020F0502020204030204" pitchFamily="34" charset="0"/>
                <a:ea typeface="Calibri" panose="020F0502020204030204" pitchFamily="34" charset="0"/>
                <a:cs typeface="Calibri" panose="020F0502020204030204" pitchFamily="34" charset="0"/>
              </a:rPr>
              <a:t>We have had a shift in the way we talk about unwanted horses, we ourselves have had a name change from Unwanted Horse Coalition to United Horse Coalition because the term unwanted carries a negative connotation to it. </a:t>
            </a:r>
          </a:p>
          <a:p>
            <a:pPr defTabSz="966612">
              <a:defRPr/>
            </a:pPr>
            <a:r>
              <a:rPr lang="en-US" sz="1900" dirty="0">
                <a:latin typeface="Calibri" panose="020F0502020204030204" pitchFamily="34" charset="0"/>
                <a:ea typeface="Calibri" panose="020F0502020204030204" pitchFamily="34" charset="0"/>
                <a:cs typeface="Calibri" panose="020F0502020204030204" pitchFamily="34" charset="0"/>
              </a:rPr>
              <a:t>When we talk about at-risk horses, formerly unwanted horses, it simply means “An equine that has an increased possibility of experiencing a situation of neglect, abuse, or general poor welfare.”  </a:t>
            </a:r>
          </a:p>
          <a:p>
            <a:pPr defTabSz="966612">
              <a:defRPr/>
            </a:pPr>
            <a:r>
              <a:rPr lang="en-US" sz="1900" dirty="0">
                <a:latin typeface="Calibri" panose="020F0502020204030204" pitchFamily="34" charset="0"/>
                <a:ea typeface="Calibri" panose="020F0502020204030204" pitchFamily="34" charset="0"/>
                <a:cs typeface="Calibri" panose="020F0502020204030204" pitchFamily="34" charset="0"/>
              </a:rPr>
              <a:t>When we talk about a horse that is in transition, it can be “Any equine that is currently in transition from one home, vocation, opportunity or owner to the next.”</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6834C95-0033-4C8E-8C30-6BA4D77FA184}" type="slidenum">
              <a:rPr lang="en-US" smtClean="0"/>
              <a:t>2</a:t>
            </a:fld>
            <a:endParaRPr lang="en-US"/>
          </a:p>
        </p:txBody>
      </p:sp>
    </p:spTree>
    <p:extLst>
      <p:ext uri="{BB962C8B-B14F-4D97-AF65-F5344CB8AC3E}">
        <p14:creationId xmlns:p14="http://schemas.microsoft.com/office/powerpoint/2010/main" val="3736969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sz="1300" dirty="0"/>
              <a:t>By far our biggest accomplishment last year was the creation of the United Horse Coalition’s Equine Resource Database.</a:t>
            </a:r>
          </a:p>
          <a:p>
            <a:pPr marL="181240" indent="-181240">
              <a:buFont typeface="Arial" panose="020B0604020202020204" pitchFamily="34" charset="0"/>
              <a:buChar char="•"/>
            </a:pPr>
            <a:r>
              <a:rPr lang="en-US" sz="1300" dirty="0"/>
              <a:t>It’s direct impact </a:t>
            </a:r>
            <a:r>
              <a:rPr lang="en-US" sz="1900" dirty="0">
                <a:latin typeface="Calibri" panose="020F0502020204030204" pitchFamily="34" charset="0"/>
                <a:ea typeface="Calibri" panose="020F0502020204030204" pitchFamily="34" charset="0"/>
              </a:rPr>
              <a:t>is huge for its potential to help owners of at-risk horses. </a:t>
            </a:r>
            <a:endParaRPr lang="en-US" sz="1300" dirty="0"/>
          </a:p>
          <a:p>
            <a:pPr marL="181240" indent="-181240">
              <a:buFont typeface="Arial" panose="020B0604020202020204" pitchFamily="34" charset="0"/>
              <a:buChar char="•"/>
            </a:pPr>
            <a:r>
              <a:rPr lang="en-US" sz="1900" dirty="0">
                <a:latin typeface="Calibri" panose="020F0502020204030204" pitchFamily="34" charset="0"/>
                <a:ea typeface="Calibri" panose="020F0502020204030204" pitchFamily="34" charset="0"/>
              </a:rPr>
              <a:t>Owners and even rescues and sanctuaries can come to our site and utilize this type of search engine to find various safety net programs or assistance programs listed by state. </a:t>
            </a:r>
            <a:endParaRPr lang="en-US" sz="1300" dirty="0"/>
          </a:p>
          <a:p>
            <a:pPr marL="181240" indent="-181240">
              <a:buFont typeface="Arial" panose="020B0604020202020204" pitchFamily="34" charset="0"/>
              <a:buChar char="•"/>
            </a:pPr>
            <a:r>
              <a:rPr lang="en-US" sz="1300" dirty="0"/>
              <a:t>New resources are being identified and will be added as they become available on a day to day basis</a:t>
            </a:r>
          </a:p>
          <a:p>
            <a:endParaRPr lang="en-US" dirty="0"/>
          </a:p>
        </p:txBody>
      </p:sp>
      <p:sp>
        <p:nvSpPr>
          <p:cNvPr id="4" name="Slide Number Placeholder 3"/>
          <p:cNvSpPr>
            <a:spLocks noGrp="1"/>
          </p:cNvSpPr>
          <p:nvPr>
            <p:ph type="sldNum" sz="quarter" idx="5"/>
          </p:nvPr>
        </p:nvSpPr>
        <p:spPr/>
        <p:txBody>
          <a:bodyPr/>
          <a:lstStyle/>
          <a:p>
            <a:fld id="{B6834C95-0033-4C8E-8C30-6BA4D77FA184}" type="slidenum">
              <a:rPr lang="en-US" smtClean="0"/>
              <a:t>20</a:t>
            </a:fld>
            <a:endParaRPr lang="en-US"/>
          </a:p>
        </p:txBody>
      </p:sp>
    </p:spTree>
    <p:extLst>
      <p:ext uri="{BB962C8B-B14F-4D97-AF65-F5344CB8AC3E}">
        <p14:creationId xmlns:p14="http://schemas.microsoft.com/office/powerpoint/2010/main" val="1478110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dirty="0">
                <a:latin typeface="Calibri" panose="020F0502020204030204" pitchFamily="34" charset="0"/>
                <a:ea typeface="Calibri" panose="020F0502020204030204" pitchFamily="34" charset="0"/>
                <a:cs typeface="Calibri" panose="020F0502020204030204" pitchFamily="34" charset="0"/>
              </a:rPr>
              <a:t>For example if an owner is in need of feed or hay assistance, they select that option from the drop down box, put in their state, and we will populate the results with any organizations that we have identified that offer that type of assistance program. </a:t>
            </a:r>
          </a:p>
          <a:p>
            <a:pPr defTabSz="966612">
              <a:defRPr/>
            </a:pPr>
            <a:r>
              <a:rPr lang="en-US" sz="1900" dirty="0">
                <a:latin typeface="Calibri" panose="020F0502020204030204" pitchFamily="34" charset="0"/>
                <a:ea typeface="Calibri" panose="020F0502020204030204" pitchFamily="34" charset="0"/>
                <a:cs typeface="Calibri" panose="020F0502020204030204" pitchFamily="34" charset="0"/>
              </a:rPr>
              <a:t>You can also search by breed specific programs or affiliations like if they are GFAS or TAA or STA accredited and so on.</a:t>
            </a:r>
          </a:p>
          <a:p>
            <a:pPr defTabSz="966612">
              <a:defRPr/>
            </a:pPr>
            <a:r>
              <a:rPr lang="en-US" sz="1900" dirty="0">
                <a:latin typeface="Calibri" panose="020F0502020204030204" pitchFamily="34" charset="0"/>
                <a:ea typeface="Calibri" panose="020F0502020204030204" pitchFamily="34" charset="0"/>
                <a:cs typeface="Calibri" panose="020F0502020204030204" pitchFamily="34" charset="0"/>
              </a:rPr>
              <a:t>The UHC Equine Resource Database is relatively flexible so we encourage members to reach out to us if you have any improvements or ideas on how we can improve its functionality.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6834C95-0033-4C8E-8C30-6BA4D77FA184}" type="slidenum">
              <a:rPr lang="en-US" smtClean="0"/>
              <a:t>21</a:t>
            </a:fld>
            <a:endParaRPr lang="en-US"/>
          </a:p>
        </p:txBody>
      </p:sp>
    </p:spTree>
    <p:extLst>
      <p:ext uri="{BB962C8B-B14F-4D97-AF65-F5344CB8AC3E}">
        <p14:creationId xmlns:p14="http://schemas.microsoft.com/office/powerpoint/2010/main" val="618030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846"/>
              </a:spcAft>
            </a:pPr>
            <a:r>
              <a:rPr lang="en-US" sz="1900" dirty="0">
                <a:latin typeface="Calibri" panose="020F0502020204030204" pitchFamily="34" charset="0"/>
                <a:ea typeface="Calibri" panose="020F0502020204030204" pitchFamily="34" charset="0"/>
                <a:cs typeface="Calibri" panose="020F0502020204030204" pitchFamily="34" charset="0"/>
              </a:rPr>
              <a:t>There are essentially three ways UHC is adding new information to the database.</a:t>
            </a:r>
          </a:p>
          <a:p>
            <a:pPr>
              <a:lnSpc>
                <a:spcPct val="106000"/>
              </a:lnSpc>
              <a:spcAft>
                <a:spcPts val="846"/>
              </a:spcAft>
            </a:pPr>
            <a:r>
              <a:rPr lang="en-US" sz="1900" dirty="0">
                <a:latin typeface="Calibri" panose="020F0502020204030204" pitchFamily="34" charset="0"/>
                <a:ea typeface="Calibri" panose="020F0502020204030204" pitchFamily="34" charset="0"/>
                <a:cs typeface="Calibri" panose="020F0502020204030204" pitchFamily="34" charset="0"/>
              </a:rPr>
              <a:t>One is through the running list of 1,000 or so rescues and sanctuaries nationwide that UHC and EWDC audits.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46"/>
              </a:spcAft>
            </a:pPr>
            <a:r>
              <a:rPr lang="en-US" sz="1900" dirty="0">
                <a:latin typeface="Calibri" panose="020F0502020204030204" pitchFamily="34" charset="0"/>
                <a:ea typeface="Calibri" panose="020F0502020204030204" pitchFamily="34" charset="0"/>
                <a:cs typeface="Calibri" panose="020F0502020204030204" pitchFamily="34" charset="0"/>
              </a:rPr>
              <a:t>UHC also previously had a running list of safety net programs that were located on our old website that were migrated into this database.</a:t>
            </a:r>
          </a:p>
          <a:p>
            <a:pPr>
              <a:lnSpc>
                <a:spcPct val="106000"/>
              </a:lnSpc>
              <a:spcAft>
                <a:spcPts val="846"/>
              </a:spcAft>
            </a:pPr>
            <a:r>
              <a:rPr lang="en-US" sz="1900" dirty="0">
                <a:latin typeface="Calibri" panose="020F0502020204030204" pitchFamily="34" charset="0"/>
                <a:ea typeface="Calibri" panose="020F0502020204030204" pitchFamily="34" charset="0"/>
                <a:cs typeface="Calibri" panose="020F0502020204030204" pitchFamily="34" charset="0"/>
              </a:rPr>
              <a:t>And lastly is through the use of the Resource Database Questionnaire which is what you see on your screen.</a:t>
            </a:r>
          </a:p>
          <a:p>
            <a:pPr>
              <a:lnSpc>
                <a:spcPct val="106000"/>
              </a:lnSpc>
              <a:spcAft>
                <a:spcPts val="846"/>
              </a:spcAft>
            </a:pPr>
            <a:r>
              <a:rPr lang="en-US" sz="1900" dirty="0">
                <a:latin typeface="Calibri" panose="020F0502020204030204" pitchFamily="34" charset="0"/>
                <a:ea typeface="Calibri" panose="020F0502020204030204" pitchFamily="34" charset="0"/>
                <a:cs typeface="Calibri" panose="020F0502020204030204" pitchFamily="34" charset="0"/>
              </a:rPr>
              <a:t>This questionnaire is open to anyone who may be able to provide some type of resource that can assist in helping at-risk horses.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46"/>
              </a:spcAft>
            </a:pPr>
            <a:r>
              <a:rPr lang="en-US" sz="1900" dirty="0">
                <a:latin typeface="Calibri" panose="020F0502020204030204" pitchFamily="34" charset="0"/>
                <a:ea typeface="Calibri" panose="020F0502020204030204" pitchFamily="34" charset="0"/>
                <a:cs typeface="Calibri" panose="020F0502020204030204" pitchFamily="34" charset="0"/>
              </a:rPr>
              <a:t>The questionnaire was sent it out initially to groups earlier last year as a test run to work out any kinks in the database, and UHC is gearing up to send it out again this year, so be on the lookout!  </a:t>
            </a:r>
          </a:p>
          <a:p>
            <a:pPr>
              <a:lnSpc>
                <a:spcPct val="106000"/>
              </a:lnSpc>
              <a:spcAft>
                <a:spcPts val="846"/>
              </a:spcAft>
            </a:pPr>
            <a:r>
              <a:rPr lang="en-US" sz="1900" dirty="0">
                <a:latin typeface="Calibri" panose="020F0502020204030204" pitchFamily="34" charset="0"/>
                <a:ea typeface="Calibri" panose="020F0502020204030204" pitchFamily="34" charset="0"/>
                <a:cs typeface="Calibri" panose="020F0502020204030204" pitchFamily="34" charset="0"/>
              </a:rPr>
              <a:t>It is currently being sent to all known equine welfare organizations, 4H groups, extension specialists, horse councils, municipal groups, and various industry organizations.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r>
              <a:rPr lang="en-US" sz="1900" dirty="0">
                <a:latin typeface="Calibri" panose="020F0502020204030204" pitchFamily="34" charset="0"/>
                <a:ea typeface="Calibri" panose="020F0502020204030204" pitchFamily="34" charset="0"/>
              </a:rPr>
              <a:t>Essentially UHC is casting a wide net because different organizations can offer some type of assistance in some form, and even if they don’t, we’d like them to at least start thinking about maybe what they could be offering</a:t>
            </a:r>
            <a:endParaRPr lang="en-US" dirty="0"/>
          </a:p>
        </p:txBody>
      </p:sp>
      <p:sp>
        <p:nvSpPr>
          <p:cNvPr id="4" name="Slide Number Placeholder 3"/>
          <p:cNvSpPr>
            <a:spLocks noGrp="1"/>
          </p:cNvSpPr>
          <p:nvPr>
            <p:ph type="sldNum" sz="quarter" idx="5"/>
          </p:nvPr>
        </p:nvSpPr>
        <p:spPr/>
        <p:txBody>
          <a:bodyPr/>
          <a:lstStyle/>
          <a:p>
            <a:fld id="{914C0087-5290-4EAA-B382-BF3CCF6CB201}" type="slidenum">
              <a:rPr lang="en-US" smtClean="0"/>
              <a:t>22</a:t>
            </a:fld>
            <a:endParaRPr lang="en-US"/>
          </a:p>
        </p:txBody>
      </p:sp>
    </p:spTree>
    <p:extLst>
      <p:ext uri="{BB962C8B-B14F-4D97-AF65-F5344CB8AC3E}">
        <p14:creationId xmlns:p14="http://schemas.microsoft.com/office/powerpoint/2010/main" val="1242524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6000"/>
              </a:lnSpc>
              <a:spcAft>
                <a:spcPts val="846"/>
              </a:spcAft>
            </a:pPr>
            <a:r>
              <a:rPr lang="en-US" sz="1900" dirty="0">
                <a:latin typeface="Calibri" panose="020F0502020204030204" pitchFamily="34" charset="0"/>
                <a:ea typeface="Calibri" panose="020F0502020204030204" pitchFamily="34" charset="0"/>
                <a:cs typeface="Calibri" panose="020F0502020204030204" pitchFamily="34" charset="0"/>
              </a:rPr>
              <a:t>This was UHC’s second big undertaking in 2020, but one that was equally important, as the resource database.  Given that UHC acts as a hub for safety net and resource information, it was appropriate to also set up a dedicated page specifically for resources pertaining to COVID-19 relief programs.  </a:t>
            </a:r>
          </a:p>
          <a:p>
            <a:pPr>
              <a:lnSpc>
                <a:spcPct val="106000"/>
              </a:lnSpc>
              <a:spcAft>
                <a:spcPts val="846"/>
              </a:spcAft>
            </a:pPr>
            <a:r>
              <a:rPr lang="en-US" sz="1900" dirty="0">
                <a:latin typeface="Calibri" panose="020F0502020204030204" pitchFamily="34" charset="0"/>
                <a:ea typeface="Calibri" panose="020F0502020204030204" pitchFamily="34" charset="0"/>
                <a:cs typeface="Calibri" panose="020F0502020204030204" pitchFamily="34" charset="0"/>
              </a:rPr>
              <a:t>The landing page for COVID Resources is found off the main UHC site. There are sections set up by sector, so one for Horse Owners, one for Non-Profits, one for Equine Businesses, and one for Equine Industry Employees.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46"/>
              </a:spcAft>
            </a:pPr>
            <a:r>
              <a:rPr lang="en-US" sz="1900" dirty="0">
                <a:latin typeface="Calibri" panose="020F0502020204030204" pitchFamily="34" charset="0"/>
                <a:ea typeface="Calibri" panose="020F0502020204030204" pitchFamily="34" charset="0"/>
                <a:cs typeface="Calibri" panose="020F0502020204030204" pitchFamily="34" charset="0"/>
              </a:rPr>
              <a:t>In addition to this, there is a section set up for state specific resources as they come to us because each state actually has their own recommendations, as do individual barns and it does vary from facility to facility, so anything that is state specific gets posted there.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46"/>
              </a:spcAft>
            </a:pPr>
            <a:r>
              <a:rPr lang="en-US" sz="1900" dirty="0">
                <a:latin typeface="Calibri" panose="020F0502020204030204" pitchFamily="34" charset="0"/>
                <a:ea typeface="Calibri" panose="020F0502020204030204" pitchFamily="34" charset="0"/>
                <a:cs typeface="Calibri" panose="020F0502020204030204" pitchFamily="34" charset="0"/>
              </a:rPr>
              <a:t>The sections themselves include links to articles, websites, information, webinars, and anything really that we find that we think will be beneficial to help aid you during this time.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14C0087-5290-4EAA-B382-BF3CCF6CB201}" type="slidenum">
              <a:rPr lang="en-US" smtClean="0"/>
              <a:t>23</a:t>
            </a:fld>
            <a:endParaRPr lang="en-US"/>
          </a:p>
        </p:txBody>
      </p:sp>
    </p:spTree>
    <p:extLst>
      <p:ext uri="{BB962C8B-B14F-4D97-AF65-F5344CB8AC3E}">
        <p14:creationId xmlns:p14="http://schemas.microsoft.com/office/powerpoint/2010/main" val="821646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our Educational Materials are uploaded onto our website for our Members to utilize, as well as the general public.  </a:t>
            </a:r>
          </a:p>
          <a:p>
            <a:endParaRPr lang="en-US" dirty="0"/>
          </a:p>
          <a:p>
            <a:r>
              <a:rPr lang="en-US" dirty="0"/>
              <a:t>Anyone is welcome to use them at events, or to pass out to your organization's clientele.  </a:t>
            </a:r>
          </a:p>
          <a:p>
            <a:endParaRPr lang="en-US" dirty="0"/>
          </a:p>
          <a:p>
            <a:pPr marL="362480" indent="-362480">
              <a:lnSpc>
                <a:spcPct val="106000"/>
              </a:lnSpc>
              <a:spcAft>
                <a:spcPts val="846"/>
              </a:spcAft>
              <a:buFont typeface="Wingdings" panose="05000000000000000000" pitchFamily="2" charset="2"/>
              <a:buChar char=""/>
              <a:tabLst>
                <a:tab pos="483306" algn="l"/>
              </a:tabLst>
            </a:pPr>
            <a:r>
              <a:rPr lang="en-US" sz="1900" dirty="0">
                <a:latin typeface="Calibri" panose="020F0502020204030204" pitchFamily="34" charset="0"/>
                <a:ea typeface="Calibri" panose="020F0502020204030204" pitchFamily="34" charset="0"/>
                <a:cs typeface="Calibri" panose="020F0502020204030204" pitchFamily="34" charset="0"/>
              </a:rPr>
              <a:t>The UHC Owning Responsibly Booklet, contains all its materials and topics on Responsible Ownership of everything you wanted to know about being a Responsible Owner.  It is available in PDF form for anyone to use, and we encourage you to use it!  It can be a great tool for potential adopters, and new horse owners, and even current ones as there is information in there, a lot of owners haven’t thought about.</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6000"/>
              </a:lnSpc>
              <a:spcAft>
                <a:spcPts val="846"/>
              </a:spcAft>
              <a:buFont typeface="Wingdings" panose="05000000000000000000" pitchFamily="2" charset="2"/>
              <a:buChar char=""/>
              <a:tabLst>
                <a:tab pos="483306" algn="l"/>
              </a:tabLst>
            </a:pPr>
            <a:r>
              <a:rPr lang="en-US" sz="1900" dirty="0">
                <a:latin typeface="Calibri" panose="020F0502020204030204" pitchFamily="34" charset="0"/>
                <a:ea typeface="Calibri" panose="020F0502020204030204" pitchFamily="34" charset="0"/>
                <a:cs typeface="Calibri" panose="020F0502020204030204" pitchFamily="34" charset="0"/>
              </a:rPr>
              <a:t>A brochure on Rehabilitating the Neglected Horse</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6000"/>
              </a:lnSpc>
              <a:spcAft>
                <a:spcPts val="846"/>
              </a:spcAft>
              <a:buFont typeface="Wingdings" panose="05000000000000000000" pitchFamily="2" charset="2"/>
              <a:buChar char=""/>
              <a:tabLst>
                <a:tab pos="483306" algn="l"/>
              </a:tabLst>
            </a:pPr>
            <a:r>
              <a:rPr lang="en-US" sz="1900" dirty="0">
                <a:latin typeface="Calibri" panose="020F0502020204030204" pitchFamily="34" charset="0"/>
                <a:ea typeface="Calibri" panose="020F0502020204030204" pitchFamily="34" charset="0"/>
                <a:cs typeface="Calibri" panose="020F0502020204030204" pitchFamily="34" charset="0"/>
              </a:rPr>
              <a:t>Information on Is Horse Ownership Right for Me? Should I be taking lessons, should I try leasing first?  Or am I ready to dive on in and become a horse owner?</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6000"/>
              </a:lnSpc>
              <a:spcAft>
                <a:spcPts val="846"/>
              </a:spcAft>
              <a:buFont typeface="Wingdings" panose="05000000000000000000" pitchFamily="2" charset="2"/>
              <a:buChar char=""/>
              <a:tabLst>
                <a:tab pos="483306" algn="l"/>
              </a:tabLst>
            </a:pPr>
            <a:r>
              <a:rPr lang="en-US" sz="1900" dirty="0">
                <a:latin typeface="Calibri" panose="020F0502020204030204" pitchFamily="34" charset="0"/>
                <a:ea typeface="Calibri" panose="020F0502020204030204" pitchFamily="34" charset="0"/>
                <a:cs typeface="Calibri" panose="020F0502020204030204" pitchFamily="34" charset="0"/>
              </a:rPr>
              <a:t>Our Responsible Breeding brochure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6000"/>
              </a:lnSpc>
              <a:spcAft>
                <a:spcPts val="846"/>
              </a:spcAft>
              <a:buFont typeface="Wingdings" panose="05000000000000000000" pitchFamily="2" charset="2"/>
              <a:buChar char=""/>
              <a:tabLst>
                <a:tab pos="483306" algn="l"/>
              </a:tabLst>
            </a:pPr>
            <a:r>
              <a:rPr lang="en-US" sz="1900" dirty="0">
                <a:latin typeface="Calibri" panose="020F0502020204030204" pitchFamily="34" charset="0"/>
                <a:ea typeface="Calibri" panose="020F0502020204030204" pitchFamily="34" charset="0"/>
                <a:cs typeface="Calibri" panose="020F0502020204030204" pitchFamily="34" charset="0"/>
              </a:rPr>
              <a:t>Information on Finding the Right Horse, so information on how to responsibly acquire your next horse, whether you purchase or adopt.</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6000"/>
              </a:lnSpc>
              <a:spcAft>
                <a:spcPts val="846"/>
              </a:spcAft>
              <a:buFont typeface="Wingdings" panose="05000000000000000000" pitchFamily="2" charset="2"/>
              <a:buChar char=""/>
              <a:tabLst>
                <a:tab pos="483306" algn="l"/>
              </a:tabLst>
            </a:pPr>
            <a:r>
              <a:rPr lang="en-US" sz="1900" dirty="0">
                <a:latin typeface="Calibri" panose="020F0502020204030204" pitchFamily="34" charset="0"/>
                <a:ea typeface="Calibri" panose="020F0502020204030204" pitchFamily="34" charset="0"/>
                <a:cs typeface="Calibri" panose="020F0502020204030204" pitchFamily="34" charset="0"/>
              </a:rPr>
              <a:t>Options for Owners Who Can No Longer Keep Their Horse</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6000"/>
              </a:lnSpc>
              <a:spcAft>
                <a:spcPts val="846"/>
              </a:spcAft>
              <a:buFont typeface="Wingdings" panose="05000000000000000000" pitchFamily="2" charset="2"/>
              <a:buChar char=""/>
              <a:tabLst>
                <a:tab pos="483306" algn="l"/>
              </a:tabLst>
            </a:pPr>
            <a:r>
              <a:rPr lang="en-US" sz="1900" dirty="0">
                <a:latin typeface="Calibri" panose="020F0502020204030204" pitchFamily="34" charset="0"/>
                <a:ea typeface="Calibri" panose="020F0502020204030204" pitchFamily="34" charset="0"/>
                <a:cs typeface="Calibri" panose="020F0502020204030204" pitchFamily="34" charset="0"/>
              </a:rPr>
              <a:t>Estate Planning for Your Horse, which is something a lot of people don’t necessarily think about, but its incredibly important to do so.</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6000"/>
              </a:lnSpc>
              <a:spcAft>
                <a:spcPts val="846"/>
              </a:spcAft>
              <a:buFont typeface="Wingdings" panose="05000000000000000000" pitchFamily="2" charset="2"/>
              <a:buChar char=""/>
              <a:tabLst>
                <a:tab pos="483306" algn="l"/>
              </a:tabLst>
            </a:pPr>
            <a:r>
              <a:rPr lang="en-US" sz="1900" dirty="0">
                <a:latin typeface="Calibri" panose="020F0502020204030204" pitchFamily="34" charset="0"/>
                <a:ea typeface="Calibri" panose="020F0502020204030204" pitchFamily="34" charset="0"/>
                <a:cs typeface="Calibri" panose="020F0502020204030204" pitchFamily="34" charset="0"/>
              </a:rPr>
              <a:t>Questions to Ask When Rehoming or Surrendering a Horse, because its important to research where your horse is going, does the facility have a good reputation?  Do they follow any sort of welfare guidelines? Are they accredited?  What is their euthanasia policy?  This form is scheduled to be updated for 2021.</a:t>
            </a:r>
          </a:p>
          <a:p>
            <a:pPr marL="362480" indent="-362480">
              <a:lnSpc>
                <a:spcPct val="106000"/>
              </a:lnSpc>
              <a:spcAft>
                <a:spcPts val="846"/>
              </a:spcAft>
              <a:buFont typeface="Wingdings" panose="05000000000000000000" pitchFamily="2" charset="2"/>
              <a:buChar char=""/>
              <a:tabLst>
                <a:tab pos="483306" algn="l"/>
              </a:tabLst>
            </a:pPr>
            <a:r>
              <a:rPr lang="en-US" sz="1900" dirty="0">
                <a:latin typeface="Calibri" panose="020F0502020204030204" pitchFamily="34" charset="0"/>
                <a:ea typeface="Calibri" panose="020F0502020204030204" pitchFamily="34" charset="0"/>
                <a:cs typeface="Calibri" panose="020F0502020204030204" pitchFamily="34" charset="0"/>
              </a:rPr>
              <a:t>Information on Programs that Extend the Useful Lives of Horses, so maybe your horse can’t compete anymore, but they might be perfectly suitable for another vocation.</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6000"/>
              </a:lnSpc>
              <a:spcAft>
                <a:spcPts val="846"/>
              </a:spcAft>
              <a:buFont typeface="Wingdings" panose="05000000000000000000" pitchFamily="2" charset="2"/>
              <a:buChar char=""/>
              <a:tabLst>
                <a:tab pos="483306" algn="l"/>
              </a:tabLst>
            </a:pPr>
            <a:r>
              <a:rPr lang="en-US" sz="1900" dirty="0">
                <a:latin typeface="Calibri" panose="020F0502020204030204" pitchFamily="34" charset="0"/>
                <a:ea typeface="Calibri" panose="020F0502020204030204" pitchFamily="34" charset="0"/>
                <a:cs typeface="Calibri" panose="020F0502020204030204" pitchFamily="34" charset="0"/>
              </a:rPr>
              <a:t>End of Life Decisions and Euthanasia, as well as disposal options for equines which is a such a hard topic to broach, but one that we all will come across at one point or another and having that preparation and knowledge in advance goes a long way to helping make these tough decisions a little bit easier if you are prepared for them, that way it doesn’t become something to avoid or be afraid of.</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6000"/>
              </a:lnSpc>
              <a:spcAft>
                <a:spcPts val="846"/>
              </a:spcAft>
              <a:buFont typeface="Wingdings" panose="05000000000000000000" pitchFamily="2" charset="2"/>
              <a:buChar char=""/>
              <a:tabLst>
                <a:tab pos="483306" algn="l"/>
              </a:tabLst>
            </a:pPr>
            <a:r>
              <a:rPr lang="en-US" sz="1900" dirty="0">
                <a:latin typeface="Calibri" panose="020F0502020204030204" pitchFamily="34" charset="0"/>
                <a:ea typeface="Calibri" panose="020F0502020204030204" pitchFamily="34" charset="0"/>
                <a:cs typeface="Calibri" panose="020F0502020204030204" pitchFamily="34" charset="0"/>
              </a:rPr>
              <a:t>All of these materials and more are uploaded onto our website for our Members to utilize as well as the general public. </a:t>
            </a:r>
            <a:endParaRPr lang="en-US" dirty="0"/>
          </a:p>
        </p:txBody>
      </p:sp>
      <p:sp>
        <p:nvSpPr>
          <p:cNvPr id="4" name="Slide Number Placeholder 3"/>
          <p:cNvSpPr>
            <a:spLocks noGrp="1"/>
          </p:cNvSpPr>
          <p:nvPr>
            <p:ph type="sldNum" sz="quarter" idx="5"/>
          </p:nvPr>
        </p:nvSpPr>
        <p:spPr/>
        <p:txBody>
          <a:bodyPr/>
          <a:lstStyle/>
          <a:p>
            <a:fld id="{B6834C95-0033-4C8E-8C30-6BA4D77FA184}" type="slidenum">
              <a:rPr lang="en-US" smtClean="0"/>
              <a:t>24</a:t>
            </a:fld>
            <a:endParaRPr lang="en-US"/>
          </a:p>
        </p:txBody>
      </p:sp>
    </p:spTree>
    <p:extLst>
      <p:ext uri="{BB962C8B-B14F-4D97-AF65-F5344CB8AC3E}">
        <p14:creationId xmlns:p14="http://schemas.microsoft.com/office/powerpoint/2010/main" val="2980164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UHC also creates educational materials on an as needed basis.</a:t>
            </a:r>
          </a:p>
        </p:txBody>
      </p:sp>
      <p:sp>
        <p:nvSpPr>
          <p:cNvPr id="4" name="Slide Number Placeholder 3"/>
          <p:cNvSpPr>
            <a:spLocks noGrp="1"/>
          </p:cNvSpPr>
          <p:nvPr>
            <p:ph type="sldNum" sz="quarter" idx="5"/>
          </p:nvPr>
        </p:nvSpPr>
        <p:spPr/>
        <p:txBody>
          <a:bodyPr/>
          <a:lstStyle/>
          <a:p>
            <a:fld id="{B6834C95-0033-4C8E-8C30-6BA4D77FA184}" type="slidenum">
              <a:rPr lang="en-US" smtClean="0"/>
              <a:t>25</a:t>
            </a:fld>
            <a:endParaRPr lang="en-US"/>
          </a:p>
        </p:txBody>
      </p:sp>
    </p:spTree>
    <p:extLst>
      <p:ext uri="{BB962C8B-B14F-4D97-AF65-F5344CB8AC3E}">
        <p14:creationId xmlns:p14="http://schemas.microsoft.com/office/powerpoint/2010/main" val="3376947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900" dirty="0">
                <a:latin typeface="Calibri" panose="020F0502020204030204" pitchFamily="34" charset="0"/>
                <a:ea typeface="Calibri" panose="020F0502020204030204" pitchFamily="34" charset="0"/>
                <a:cs typeface="Calibri" panose="020F0502020204030204" pitchFamily="34" charset="0"/>
              </a:rPr>
              <a:t>Another important educational material, is the UHC Join the Effort booklet which is getting an update and an overhaul for 2021.  On the UHC website this booklet has also been titled Best Practices:  How your organization can help Unwanted Horses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900" dirty="0">
                <a:latin typeface="Calibri" panose="020F0502020204030204" pitchFamily="34" charset="0"/>
                <a:ea typeface="Calibri" panose="020F0502020204030204" pitchFamily="34" charset="0"/>
                <a:cs typeface="Calibri" panose="020F0502020204030204" pitchFamily="34" charset="0"/>
              </a:rPr>
              <a:t>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900" dirty="0">
                <a:latin typeface="Calibri" panose="020F0502020204030204" pitchFamily="34" charset="0"/>
                <a:ea typeface="Calibri" panose="020F0502020204030204" pitchFamily="34" charset="0"/>
                <a:cs typeface="Calibri" panose="020F0502020204030204" pitchFamily="34" charset="0"/>
              </a:rPr>
              <a:t>This booklet was originally put together to help industry organizations and individuals institute activities and programs to help at-risk horses and those in transition. </a:t>
            </a:r>
          </a:p>
          <a:p>
            <a:pPr>
              <a:lnSpc>
                <a:spcPct val="107000"/>
              </a:lnSpc>
            </a:pPr>
            <a:r>
              <a:rPr lang="en-US" sz="1900" dirty="0">
                <a:latin typeface="Calibri" panose="020F0502020204030204" pitchFamily="34" charset="0"/>
                <a:ea typeface="Calibri" panose="020F0502020204030204" pitchFamily="34" charset="0"/>
                <a:cs typeface="Calibri" panose="020F0502020204030204" pitchFamily="34" charset="0"/>
              </a:rPr>
              <a:t>It’s a means to share what other organizations and individuals are already doing, to be able to provide guidance and ideas to other organizations and individuals about how they can jump on board as well. </a:t>
            </a:r>
          </a:p>
          <a:p>
            <a:pPr>
              <a:lnSpc>
                <a:spcPct val="107000"/>
              </a:lnSpc>
            </a:pPr>
            <a:r>
              <a:rPr lang="en-US" sz="1900" dirty="0">
                <a:latin typeface="Calibri" panose="020F0502020204030204" pitchFamily="34" charset="0"/>
                <a:ea typeface="Calibri" panose="020F0502020204030204" pitchFamily="34" charset="0"/>
                <a:cs typeface="Calibri" panose="020F0502020204030204" pitchFamily="34" charset="0"/>
              </a:rPr>
              <a:t>It’s also important to note that this document is a living document, meaning it changes as new programs are developed.</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14C0087-5290-4EAA-B382-BF3CCF6CB201}" type="slidenum">
              <a:rPr lang="en-US" smtClean="0"/>
              <a:t>26</a:t>
            </a:fld>
            <a:endParaRPr lang="en-US"/>
          </a:p>
        </p:txBody>
      </p:sp>
    </p:spTree>
    <p:extLst>
      <p:ext uri="{BB962C8B-B14F-4D97-AF65-F5344CB8AC3E}">
        <p14:creationId xmlns:p14="http://schemas.microsoft.com/office/powerpoint/2010/main" val="2991399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dirty="0">
                <a:latin typeface="Calibri" panose="020F0502020204030204" pitchFamily="34" charset="0"/>
                <a:ea typeface="Calibri" panose="020F0502020204030204" pitchFamily="34" charset="0"/>
                <a:cs typeface="Calibri" panose="020F0502020204030204" pitchFamily="34" charset="0"/>
              </a:rPr>
              <a:t>One of the new projects UHC is hoping to collaborate on is the creation of a new owner packet containing some form of the responsible ownership materials listed on the website.  </a:t>
            </a:r>
          </a:p>
          <a:p>
            <a:pPr defTabSz="966612">
              <a:defRPr/>
            </a:pPr>
            <a:r>
              <a:rPr lang="en-US" sz="1900" dirty="0">
                <a:latin typeface="Calibri" panose="020F0502020204030204" pitchFamily="34" charset="0"/>
                <a:ea typeface="Calibri" panose="020F0502020204030204" pitchFamily="34" charset="0"/>
                <a:cs typeface="Calibri" panose="020F0502020204030204" pitchFamily="34" charset="0"/>
              </a:rPr>
              <a:t>The goal is to have these packets available for distribution anywhere a horse changes hands, so this could be at adoption facilities, sales barns, breeding barns, auctions and so on.  </a:t>
            </a:r>
          </a:p>
          <a:p>
            <a:pPr defTabSz="966612">
              <a:defRPr/>
            </a:pPr>
            <a:r>
              <a:rPr lang="en-US" sz="1900" dirty="0">
                <a:latin typeface="Calibri" panose="020F0502020204030204" pitchFamily="34" charset="0"/>
                <a:ea typeface="Calibri" panose="020F0502020204030204" pitchFamily="34" charset="0"/>
                <a:cs typeface="Calibri" panose="020F0502020204030204" pitchFamily="34" charset="0"/>
              </a:rPr>
              <a:t>Theoretically these packets could also include provisions for things like example buy back agreements, first right of refusal contracts, information on microchipping and full circle programs. </a:t>
            </a:r>
          </a:p>
          <a:p>
            <a:pPr defTabSz="966612">
              <a:defRPr/>
            </a:pPr>
            <a:r>
              <a:rPr lang="en-US" sz="1900" dirty="0">
                <a:latin typeface="Calibri" panose="020F0502020204030204" pitchFamily="34" charset="0"/>
                <a:ea typeface="Calibri" panose="020F0502020204030204" pitchFamily="34" charset="0"/>
                <a:cs typeface="Calibri" panose="020F0502020204030204" pitchFamily="34" charset="0"/>
              </a:rPr>
              <a:t>The purpose is to try and promote responsible ownership before the horse changes hands so that each owner has the tools in place that they need to make responsible decisions on their horses behalf.</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14C0087-5290-4EAA-B382-BF3CCF6CB201}" type="slidenum">
              <a:rPr lang="en-US" smtClean="0"/>
              <a:t>27</a:t>
            </a:fld>
            <a:endParaRPr lang="en-US"/>
          </a:p>
        </p:txBody>
      </p:sp>
    </p:spTree>
    <p:extLst>
      <p:ext uri="{BB962C8B-B14F-4D97-AF65-F5344CB8AC3E}">
        <p14:creationId xmlns:p14="http://schemas.microsoft.com/office/powerpoint/2010/main" val="3458143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UHC will also be transforming it’s educational materials into other types of mediums that might make the material a bit more palatable for the general public.</a:t>
            </a:r>
          </a:p>
          <a:p>
            <a:r>
              <a:rPr lang="en-US" dirty="0"/>
              <a:t>It’s hard to get someone to sit down and read a wordy pdf file!</a:t>
            </a:r>
          </a:p>
          <a:p>
            <a:r>
              <a:rPr lang="en-US" dirty="0"/>
              <a:t>Plans to turn the materials into short educational videos or modules.</a:t>
            </a:r>
          </a:p>
          <a:p>
            <a:endParaRPr lang="en-US" dirty="0"/>
          </a:p>
        </p:txBody>
      </p:sp>
      <p:sp>
        <p:nvSpPr>
          <p:cNvPr id="4" name="Slide Number Placeholder 3"/>
          <p:cNvSpPr>
            <a:spLocks noGrp="1"/>
          </p:cNvSpPr>
          <p:nvPr>
            <p:ph type="sldNum" sz="quarter" idx="5"/>
          </p:nvPr>
        </p:nvSpPr>
        <p:spPr/>
        <p:txBody>
          <a:bodyPr/>
          <a:lstStyle/>
          <a:p>
            <a:fld id="{914C0087-5290-4EAA-B382-BF3CCF6CB201}" type="slidenum">
              <a:rPr lang="en-US" smtClean="0"/>
              <a:t>28</a:t>
            </a:fld>
            <a:endParaRPr lang="en-US"/>
          </a:p>
        </p:txBody>
      </p:sp>
    </p:spTree>
    <p:extLst>
      <p:ext uri="{BB962C8B-B14F-4D97-AF65-F5344CB8AC3E}">
        <p14:creationId xmlns:p14="http://schemas.microsoft.com/office/powerpoint/2010/main" val="3412979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CE8A1427-171C-43A8-8454-2AC9E3DC1CE1}" type="slidenum">
              <a:rPr lang="en-US">
                <a:solidFill>
                  <a:prstClr val="black"/>
                </a:solidFill>
                <a:latin typeface="Calibri" panose="020F0502020204030204"/>
              </a:rPr>
              <a:pPr defTabSz="966612">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3731558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does an at-risk horse look like?</a:t>
            </a:r>
          </a:p>
          <a:p>
            <a:r>
              <a:rPr lang="en-US" baseline="0" dirty="0" err="1"/>
              <a:t>Takoda</a:t>
            </a:r>
            <a:r>
              <a:rPr lang="en-US" baseline="0" dirty="0"/>
              <a:t> might look like the obvious choice, but all four were at-risk at one point.  Luckily, after the work of two rescues in Maryland, they are now in loving homes.</a:t>
            </a:r>
          </a:p>
          <a:p>
            <a:endParaRPr lang="en-US" baseline="0" dirty="0"/>
          </a:p>
        </p:txBody>
      </p:sp>
      <p:sp>
        <p:nvSpPr>
          <p:cNvPr id="4" name="Slide Number Placeholder 3"/>
          <p:cNvSpPr>
            <a:spLocks noGrp="1"/>
          </p:cNvSpPr>
          <p:nvPr>
            <p:ph type="sldNum" sz="quarter" idx="10"/>
          </p:nvPr>
        </p:nvSpPr>
        <p:spPr/>
        <p:txBody>
          <a:bodyPr/>
          <a:lstStyle/>
          <a:p>
            <a:fld id="{CE8A1427-171C-43A8-8454-2AC9E3DC1CE1}" type="slidenum">
              <a:rPr lang="en-US" smtClean="0"/>
              <a:t>3</a:t>
            </a:fld>
            <a:endParaRPr lang="en-US"/>
          </a:p>
        </p:txBody>
      </p:sp>
    </p:spTree>
    <p:extLst>
      <p:ext uri="{BB962C8B-B14F-4D97-AF65-F5344CB8AC3E}">
        <p14:creationId xmlns:p14="http://schemas.microsoft.com/office/powerpoint/2010/main" val="3799913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pPr defTabSz="966612">
              <a:defRPr/>
            </a:pPr>
            <a:r>
              <a:rPr lang="en-US" sz="1300" dirty="0"/>
              <a:t>Mission of the Equine Welfare Data Collective</a:t>
            </a:r>
          </a:p>
          <a:p>
            <a:pPr defTabSz="966612">
              <a:defRPr/>
            </a:pPr>
            <a:endParaRPr lang="en-US" sz="1300" dirty="0"/>
          </a:p>
          <a:p>
            <a:r>
              <a:rPr lang="en-US" dirty="0"/>
              <a:t>Our overarching goal is to provide the critical data needed to drive program development, identify areas of concern, and allows equine welfare organizations, industry leaders, and municipal bodies to address needs within their community. </a:t>
            </a:r>
          </a:p>
        </p:txBody>
      </p:sp>
      <p:sp>
        <p:nvSpPr>
          <p:cNvPr id="4" name="Slide Number Placeholder 3"/>
          <p:cNvSpPr>
            <a:spLocks noGrp="1"/>
          </p:cNvSpPr>
          <p:nvPr>
            <p:ph type="sldNum" sz="quarter" idx="10"/>
          </p:nvPr>
        </p:nvSpPr>
        <p:spPr/>
        <p:txBody>
          <a:bodyPr/>
          <a:lstStyle/>
          <a:p>
            <a:pPr defTabSz="966612">
              <a:defRPr/>
            </a:pPr>
            <a:fld id="{CE8A1427-171C-43A8-8454-2AC9E3DC1CE1}" type="slidenum">
              <a:rPr lang="en-US">
                <a:solidFill>
                  <a:prstClr val="black"/>
                </a:solidFill>
                <a:latin typeface="Calibri" panose="020F0502020204030204"/>
              </a:rPr>
              <a:pPr defTabSz="966612">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3731558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What we do:</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used our initial research phase to build a database of all equine welfare organizations within the US that assist at-risk equines and those in transition.</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Many of our data points represent over 30% of this equine welfare organization population.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Since our inception we’ve published multiple reports, available free on our website, and are constantly working on our next publication.</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We’ve developed an ambassador program to engage not only the greater community equine welfare organizations, but the equine industry as a whole. EWDC Ambassadors are invited to sit in on round table discussions, share promotional materials about the EWDC, and provide crucial feedback on our data collection.</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we’ve grown we’ve needed to expand our man power, and we’ve done so by building out a robust intern program. At any point in time we have 2-3 interns that assist with participation recruitment, marketing, preliminary research (i.e. finding new orgs to add to our database), and database management. </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Finally, we identified in our first report that over 50% of all equine welfare organizations rely on paper record keeping systems or a combination of spreadsheets and paper record keeping. We feel record keeping is a critical aspect of good data collection and launched an education initiative to help organization identify and begin initializing software solutions to assist them in their record keeping needs. </a:t>
            </a:r>
          </a:p>
          <a:p>
            <a:endParaRPr lang="en-US" dirty="0"/>
          </a:p>
        </p:txBody>
      </p:sp>
      <p:sp>
        <p:nvSpPr>
          <p:cNvPr id="4" name="Slide Number Placeholder 3"/>
          <p:cNvSpPr>
            <a:spLocks noGrp="1"/>
          </p:cNvSpPr>
          <p:nvPr>
            <p:ph type="sldNum" sz="quarter" idx="10"/>
          </p:nvPr>
        </p:nvSpPr>
        <p:spPr/>
        <p:txBody>
          <a:bodyPr/>
          <a:lstStyle/>
          <a:p>
            <a:pPr defTabSz="966612">
              <a:defRPr/>
            </a:pPr>
            <a:fld id="{CE8A1427-171C-43A8-8454-2AC9E3DC1CE1}" type="slidenum">
              <a:rPr lang="en-US">
                <a:solidFill>
                  <a:prstClr val="black"/>
                </a:solidFill>
                <a:latin typeface="Calibri" panose="020F0502020204030204"/>
              </a:rPr>
              <a:pPr defTabSz="966612">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010096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do we collect data? Through email, telephone, and secondary recruitment through our ambassadors.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an online survey system that people submit data through ,and the we analyze and report that data, using a third party analyst to review our results and a second peer reviewer of the final report.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of our report are listed for free on our website. </a:t>
            </a:r>
          </a:p>
          <a:p>
            <a:pPr marL="0" marR="0" indent="45720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pPr defTabSz="966612">
              <a:defRPr/>
            </a:pPr>
            <a:fld id="{CE8A1427-171C-43A8-8454-2AC9E3DC1CE1}" type="slidenum">
              <a:rPr lang="en-US">
                <a:solidFill>
                  <a:prstClr val="black"/>
                </a:solidFill>
                <a:latin typeface="Calibri" panose="020F0502020204030204"/>
              </a:rPr>
              <a:pPr defTabSz="966612">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27234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 sample of the many datapoints we report on! In our second report we had a large enough sample size to be able to estimate the national daily maximum capacity (47,294 equines are able to be cared for on any one day!)</a:t>
            </a:r>
          </a:p>
          <a:p>
            <a:endParaRPr lang="en-US" dirty="0"/>
          </a:p>
        </p:txBody>
      </p:sp>
      <p:sp>
        <p:nvSpPr>
          <p:cNvPr id="4" name="Slide Number Placeholder 3"/>
          <p:cNvSpPr>
            <a:spLocks noGrp="1"/>
          </p:cNvSpPr>
          <p:nvPr>
            <p:ph type="sldNum" sz="quarter" idx="10"/>
          </p:nvPr>
        </p:nvSpPr>
        <p:spPr/>
        <p:txBody>
          <a:bodyPr/>
          <a:lstStyle/>
          <a:p>
            <a:pPr defTabSz="966612">
              <a:defRPr/>
            </a:pPr>
            <a:fld id="{CE8A1427-171C-43A8-8454-2AC9E3DC1CE1}" type="slidenum">
              <a:rPr lang="en-US">
                <a:solidFill>
                  <a:prstClr val="black"/>
                </a:solidFill>
                <a:latin typeface="Calibri" panose="020F0502020204030204"/>
              </a:rPr>
              <a:pPr defTabSz="966612">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2544077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4700" cy="3292475"/>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Finally, we ‘re very proud of the software education initiative and received fantastic feedback from our ambassador organizations who routinely guide their affiliates to check out our recorded webinars.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of our educational webinars are listed on our website. </a:t>
            </a:r>
          </a:p>
          <a:p>
            <a:endParaRPr lang="en-US" dirty="0"/>
          </a:p>
        </p:txBody>
      </p:sp>
      <p:sp>
        <p:nvSpPr>
          <p:cNvPr id="4" name="Slide Number Placeholder 3"/>
          <p:cNvSpPr>
            <a:spLocks noGrp="1"/>
          </p:cNvSpPr>
          <p:nvPr>
            <p:ph type="sldNum" sz="quarter" idx="10"/>
          </p:nvPr>
        </p:nvSpPr>
        <p:spPr/>
        <p:txBody>
          <a:bodyPr/>
          <a:lstStyle/>
          <a:p>
            <a:pPr defTabSz="966612">
              <a:defRPr/>
            </a:pPr>
            <a:fld id="{CE8A1427-171C-43A8-8454-2AC9E3DC1CE1}" type="slidenum">
              <a:rPr lang="en-US">
                <a:solidFill>
                  <a:prstClr val="black"/>
                </a:solidFill>
                <a:latin typeface="Calibri" panose="020F0502020204030204"/>
              </a:rPr>
              <a:pPr defTabSz="966612">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3706611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solidFill>
                  <a:srgbClr val="000000"/>
                </a:solidFill>
                <a:latin typeface="Verdana" panose="020B0604030504040204" pitchFamily="34" charset="0"/>
              </a:rPr>
              <a:t>What can you do to help? </a:t>
            </a:r>
          </a:p>
          <a:p>
            <a:r>
              <a:rPr lang="en-US" sz="1900" dirty="0">
                <a:solidFill>
                  <a:srgbClr val="000000"/>
                </a:solidFill>
                <a:latin typeface="Verdana" panose="020B0604030504040204" pitchFamily="34" charset="0"/>
              </a:rPr>
              <a:t>On a personal level, you can…. 	</a:t>
            </a:r>
          </a:p>
          <a:p>
            <a:r>
              <a:rPr lang="en-US" sz="1900" dirty="0">
                <a:solidFill>
                  <a:srgbClr val="000000"/>
                </a:solidFill>
                <a:latin typeface="Verdana" panose="020B0604030504040204" pitchFamily="34" charset="0"/>
              </a:rPr>
              <a:t>	</a:t>
            </a:r>
          </a:p>
          <a:p>
            <a:pPr marL="302066" indent="-302066">
              <a:lnSpc>
                <a:spcPct val="90000"/>
              </a:lnSpc>
              <a:spcAft>
                <a:spcPts val="1269"/>
              </a:spcAft>
              <a:buFont typeface="Arial" panose="020B0604020202020204" pitchFamily="34" charset="0"/>
              <a:buChar char="•"/>
            </a:pPr>
            <a:r>
              <a:rPr lang="en-US" altLang="en-US" sz="1300" dirty="0"/>
              <a:t>Own Responsibly</a:t>
            </a:r>
          </a:p>
          <a:p>
            <a:pPr marL="302066" indent="-302066">
              <a:lnSpc>
                <a:spcPct val="90000"/>
              </a:lnSpc>
              <a:spcAft>
                <a:spcPts val="1269"/>
              </a:spcAft>
              <a:buFont typeface="Arial" panose="020B0604020202020204" pitchFamily="34" charset="0"/>
              <a:buChar char="•"/>
            </a:pPr>
            <a:r>
              <a:rPr lang="en-US" altLang="en-US" sz="1300" dirty="0"/>
              <a:t>Have contingency plans in place for your horse</a:t>
            </a:r>
          </a:p>
          <a:p>
            <a:pPr marL="302066" indent="-302066">
              <a:lnSpc>
                <a:spcPct val="90000"/>
              </a:lnSpc>
              <a:spcAft>
                <a:spcPts val="1269"/>
              </a:spcAft>
              <a:buFont typeface="Arial" panose="020B0604020202020204" pitchFamily="34" charset="0"/>
              <a:buChar char="•"/>
            </a:pPr>
            <a:r>
              <a:rPr lang="en-US" altLang="en-US" sz="1300" dirty="0"/>
              <a:t>Include your horse in your Estate Planning</a:t>
            </a:r>
          </a:p>
          <a:p>
            <a:pPr marL="302066" indent="-302066">
              <a:lnSpc>
                <a:spcPct val="90000"/>
              </a:lnSpc>
              <a:spcAft>
                <a:spcPts val="1269"/>
              </a:spcAft>
              <a:buFont typeface="Arial" panose="020B0604020202020204" pitchFamily="34" charset="0"/>
              <a:buChar char="•"/>
            </a:pPr>
            <a:r>
              <a:rPr lang="en-US" altLang="en-US" sz="1300" dirty="0"/>
              <a:t>Breed Responsibly</a:t>
            </a:r>
          </a:p>
          <a:p>
            <a:pPr marL="302066" indent="-302066">
              <a:lnSpc>
                <a:spcPct val="90000"/>
              </a:lnSpc>
              <a:spcAft>
                <a:spcPts val="1269"/>
              </a:spcAft>
              <a:buFont typeface="Arial" panose="020B0604020202020204" pitchFamily="34" charset="0"/>
              <a:buChar char="•"/>
            </a:pPr>
            <a:r>
              <a:rPr lang="en-US" altLang="en-US" sz="1300" dirty="0"/>
              <a:t>Join the UHC Ambassador Program</a:t>
            </a:r>
          </a:p>
          <a:p>
            <a:pPr marL="302066" indent="-302066">
              <a:lnSpc>
                <a:spcPct val="90000"/>
              </a:lnSpc>
              <a:spcAft>
                <a:spcPts val="1269"/>
              </a:spcAft>
              <a:buFont typeface="Arial" panose="020B0604020202020204" pitchFamily="34" charset="0"/>
              <a:buChar char="•"/>
            </a:pPr>
            <a:r>
              <a:rPr lang="en-US" altLang="en-US" sz="1300" dirty="0"/>
              <a:t>Volunteer at rescues or rehoming facilities</a:t>
            </a:r>
          </a:p>
          <a:p>
            <a:pPr marL="302066" indent="-302066">
              <a:lnSpc>
                <a:spcPct val="90000"/>
              </a:lnSpc>
              <a:spcAft>
                <a:spcPts val="1269"/>
              </a:spcAft>
              <a:buFont typeface="Arial" panose="020B0604020202020204" pitchFamily="34" charset="0"/>
              <a:buChar char="•"/>
            </a:pPr>
            <a:r>
              <a:rPr lang="en-US" altLang="en-US" sz="1300" dirty="0"/>
              <a:t>Donate to UHC or your local rescue – </a:t>
            </a:r>
            <a:br>
              <a:rPr lang="en-US" altLang="en-US" sz="1300" dirty="0"/>
            </a:br>
            <a:r>
              <a:rPr lang="en-US" altLang="en-US" sz="1300" dirty="0"/>
              <a:t>or help raise funds.</a:t>
            </a:r>
          </a:p>
          <a:p>
            <a:pPr marL="302066" indent="-302066">
              <a:lnSpc>
                <a:spcPct val="90000"/>
              </a:lnSpc>
              <a:spcAft>
                <a:spcPts val="1269"/>
              </a:spcAft>
              <a:buFont typeface="Arial" panose="020B0604020202020204" pitchFamily="34" charset="0"/>
              <a:buChar char="•"/>
            </a:pPr>
            <a:r>
              <a:rPr lang="en-US" altLang="en-US" sz="1300" dirty="0"/>
              <a:t>Share UHC materials on Responsible Ownership</a:t>
            </a:r>
          </a:p>
          <a:p>
            <a:endParaRPr lang="en-US" dirty="0"/>
          </a:p>
        </p:txBody>
      </p:sp>
      <p:sp>
        <p:nvSpPr>
          <p:cNvPr id="4" name="Slide Number Placeholder 3"/>
          <p:cNvSpPr>
            <a:spLocks noGrp="1"/>
          </p:cNvSpPr>
          <p:nvPr>
            <p:ph type="sldNum" sz="quarter" idx="5"/>
          </p:nvPr>
        </p:nvSpPr>
        <p:spPr/>
        <p:txBody>
          <a:bodyPr/>
          <a:lstStyle/>
          <a:p>
            <a:fld id="{914C0087-5290-4EAA-B382-BF3CCF6CB201}" type="slidenum">
              <a:rPr lang="en-US" smtClean="0"/>
              <a:t>35</a:t>
            </a:fld>
            <a:endParaRPr lang="en-US"/>
          </a:p>
        </p:txBody>
      </p:sp>
    </p:spTree>
    <p:extLst>
      <p:ext uri="{BB962C8B-B14F-4D97-AF65-F5344CB8AC3E}">
        <p14:creationId xmlns:p14="http://schemas.microsoft.com/office/powerpoint/2010/main" val="2324319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dirty="0">
                <a:solidFill>
                  <a:srgbClr val="000000"/>
                </a:solidFill>
                <a:latin typeface="Verdana" panose="020B0604030504040204" pitchFamily="34" charset="0"/>
              </a:rPr>
              <a:t>If you work in the horse industry, consider designating one person to spearhead the effort, and consult the UHC “Join the Effort” handbook for ideas.</a:t>
            </a:r>
          </a:p>
          <a:p>
            <a:pPr defTabSz="966612">
              <a:defRPr/>
            </a:pPr>
            <a:endParaRPr lang="en-US" sz="1900" dirty="0">
              <a:solidFill>
                <a:srgbClr val="000000"/>
              </a:solidFill>
              <a:latin typeface="Verdana" panose="020B0604030504040204" pitchFamily="34" charset="0"/>
            </a:endParaRPr>
          </a:p>
          <a:p>
            <a:pPr defTabSz="966612">
              <a:defRPr/>
            </a:pPr>
            <a:r>
              <a:rPr lang="en-US" sz="1900" dirty="0">
                <a:solidFill>
                  <a:srgbClr val="000000"/>
                </a:solidFill>
                <a:latin typeface="Verdana" panose="020B0604030504040204" pitchFamily="34" charset="0"/>
              </a:rPr>
              <a:t>One simple activity is to dedicate a small section of your website to the UHC, and resources for owners. 	</a:t>
            </a:r>
          </a:p>
          <a:p>
            <a:endParaRPr lang="en-US" dirty="0"/>
          </a:p>
          <a:p>
            <a:pPr marR="2421"/>
            <a:r>
              <a:rPr lang="en-US" sz="1900" dirty="0">
                <a:latin typeface="Verdana" panose="020B0604030504040204" pitchFamily="34" charset="0"/>
              </a:rPr>
              <a:t>Most importantly, the UHC aims to find common ground and work together to prevent horses from becoming at-risk – consider becoming a member today!</a:t>
            </a:r>
          </a:p>
          <a:p>
            <a:endParaRPr lang="en-US" sz="1900" dirty="0">
              <a:latin typeface="Verdana" panose="020B0604030504040204" pitchFamily="34" charset="0"/>
            </a:endParaRPr>
          </a:p>
          <a:p>
            <a:r>
              <a:rPr lang="en-US" sz="1900" dirty="0">
                <a:latin typeface="Verdana" panose="020B0604030504040204" pitchFamily="34" charset="0"/>
              </a:rPr>
              <a:t>Please spread the word to Own Responsibly.</a:t>
            </a:r>
          </a:p>
          <a:p>
            <a:endParaRPr lang="en-US" sz="1900" dirty="0">
              <a:latin typeface="Verdana" panose="020B0604030504040204" pitchFamily="34" charset="0"/>
            </a:endParaRPr>
          </a:p>
          <a:p>
            <a:r>
              <a:rPr lang="en-US" sz="1900" dirty="0">
                <a:latin typeface="Verdana" panose="020B0604030504040204" pitchFamily="34" charset="0"/>
              </a:rPr>
              <a:t>Thank you.</a:t>
            </a:r>
          </a:p>
          <a:p>
            <a:endParaRPr lang="en-US" dirty="0"/>
          </a:p>
        </p:txBody>
      </p:sp>
      <p:sp>
        <p:nvSpPr>
          <p:cNvPr id="4" name="Slide Number Placeholder 3"/>
          <p:cNvSpPr>
            <a:spLocks noGrp="1"/>
          </p:cNvSpPr>
          <p:nvPr>
            <p:ph type="sldNum" sz="quarter" idx="5"/>
          </p:nvPr>
        </p:nvSpPr>
        <p:spPr/>
        <p:txBody>
          <a:bodyPr/>
          <a:lstStyle/>
          <a:p>
            <a:fld id="{914C0087-5290-4EAA-B382-BF3CCF6CB201}" type="slidenum">
              <a:rPr lang="en-US" smtClean="0"/>
              <a:t>36</a:t>
            </a:fld>
            <a:endParaRPr lang="en-US"/>
          </a:p>
        </p:txBody>
      </p:sp>
    </p:spTree>
    <p:extLst>
      <p:ext uri="{BB962C8B-B14F-4D97-AF65-F5344CB8AC3E}">
        <p14:creationId xmlns:p14="http://schemas.microsoft.com/office/powerpoint/2010/main" val="1061324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900" dirty="0">
              <a:solidFill>
                <a:srgbClr val="000000"/>
              </a:solidFill>
              <a:latin typeface="Verdana" panose="020B0604030504040204" pitchFamily="34" charset="0"/>
            </a:endParaRPr>
          </a:p>
          <a:p>
            <a:r>
              <a:rPr lang="en-US" sz="1900" dirty="0">
                <a:solidFill>
                  <a:srgbClr val="000000"/>
                </a:solidFill>
                <a:latin typeface="Verdana" panose="020B0604030504040204" pitchFamily="34" charset="0"/>
              </a:rPr>
              <a:t> My name is _______________. I work for ___________________, but am here today representing the United Horse Coalition through their Ambassador program. I’d like to share information about the organization and offer examples of how you can help decrease the number of at-risk horses, as well as help those who are in transition. 	</a:t>
            </a:r>
          </a:p>
          <a:p>
            <a:endParaRPr lang="en-US" dirty="0"/>
          </a:p>
        </p:txBody>
      </p:sp>
      <p:sp>
        <p:nvSpPr>
          <p:cNvPr id="4" name="Slide Number Placeholder 3"/>
          <p:cNvSpPr>
            <a:spLocks noGrp="1"/>
          </p:cNvSpPr>
          <p:nvPr>
            <p:ph type="sldNum" sz="quarter" idx="5"/>
          </p:nvPr>
        </p:nvSpPr>
        <p:spPr/>
        <p:txBody>
          <a:bodyPr/>
          <a:lstStyle/>
          <a:p>
            <a:fld id="{914C0087-5290-4EAA-B382-BF3CCF6CB201}" type="slidenum">
              <a:rPr lang="en-US" smtClean="0"/>
              <a:t>37</a:t>
            </a:fld>
            <a:endParaRPr lang="en-US"/>
          </a:p>
        </p:txBody>
      </p:sp>
    </p:spTree>
    <p:extLst>
      <p:ext uri="{BB962C8B-B14F-4D97-AF65-F5344CB8AC3E}">
        <p14:creationId xmlns:p14="http://schemas.microsoft.com/office/powerpoint/2010/main" val="289384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an at-risk horse look like?  The truth is, an at-risk horse can be any</a:t>
            </a:r>
            <a:r>
              <a:rPr lang="en-US" baseline="0" dirty="0"/>
              <a:t> of these.</a:t>
            </a:r>
          </a:p>
          <a:p>
            <a:endParaRPr lang="en-US" dirty="0"/>
          </a:p>
          <a:p>
            <a:pPr algn="l"/>
            <a:endParaRPr lang="en-US" sz="1900" dirty="0">
              <a:solidFill>
                <a:srgbClr val="000000"/>
              </a:solidFill>
              <a:latin typeface="Verdana" panose="020B0604030504040204" pitchFamily="34" charset="0"/>
            </a:endParaRPr>
          </a:p>
          <a:p>
            <a:r>
              <a:rPr lang="en-US" sz="1900" dirty="0">
                <a:solidFill>
                  <a:srgbClr val="000000"/>
                </a:solidFill>
                <a:latin typeface="Verdana" panose="020B0604030504040204" pitchFamily="34" charset="0"/>
              </a:rPr>
              <a:t> An at-risk horse can look old, lame, unattractive. Maybe he’s dangerous, or not an easy keeper and too expensive to feed.  Maybe that equine has medical issues, or maybe he has outlived the purpose for which the owner originally intended for the horse.  More often than not however, an at-risk horse can look perfectly normal and healthy and have no issues at all. 	</a:t>
            </a:r>
          </a:p>
          <a:p>
            <a:endParaRPr lang="en-US" dirty="0"/>
          </a:p>
        </p:txBody>
      </p:sp>
      <p:sp>
        <p:nvSpPr>
          <p:cNvPr id="4" name="Slide Number Placeholder 3"/>
          <p:cNvSpPr>
            <a:spLocks noGrp="1"/>
          </p:cNvSpPr>
          <p:nvPr>
            <p:ph type="sldNum" sz="quarter" idx="10"/>
          </p:nvPr>
        </p:nvSpPr>
        <p:spPr/>
        <p:txBody>
          <a:bodyPr/>
          <a:lstStyle/>
          <a:p>
            <a:fld id="{CE8A1427-171C-43A8-8454-2AC9E3DC1CE1}" type="slidenum">
              <a:rPr lang="en-US" smtClean="0"/>
              <a:t>4</a:t>
            </a:fld>
            <a:endParaRPr lang="en-US"/>
          </a:p>
        </p:txBody>
      </p:sp>
    </p:spTree>
    <p:extLst>
      <p:ext uri="{BB962C8B-B14F-4D97-AF65-F5344CB8AC3E}">
        <p14:creationId xmlns:p14="http://schemas.microsoft.com/office/powerpoint/2010/main" val="2572832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85372" lvl="1" indent="-302066">
              <a:lnSpc>
                <a:spcPct val="107000"/>
              </a:lnSpc>
              <a:spcAft>
                <a:spcPts val="846"/>
              </a:spcAft>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Originally formed in 2005 when the American Association of Equine Practitioners held a summit during AHC’s Annual Conference with other Equine Industry partners and stakeholders, with the intention of starting an open dialogue on the issues surrounding at-risk horses in America during the time.  </a:t>
            </a:r>
          </a:p>
          <a:p>
            <a:pPr marL="785372" lvl="1" indent="-302066">
              <a:lnSpc>
                <a:spcPct val="107000"/>
              </a:lnSpc>
              <a:spcAft>
                <a:spcPts val="846"/>
              </a:spcAft>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Our original purpose was to develop consensus on the most effective way to work together as an industry to address the issues surrounding horses who were at-risk or in transition, and in June of 2006, the UHC was folded into the American Horse Council where we now operate.</a:t>
            </a:r>
          </a:p>
          <a:p>
            <a:endParaRPr lang="en-US" dirty="0"/>
          </a:p>
        </p:txBody>
      </p:sp>
      <p:sp>
        <p:nvSpPr>
          <p:cNvPr id="4" name="Slide Number Placeholder 3"/>
          <p:cNvSpPr>
            <a:spLocks noGrp="1"/>
          </p:cNvSpPr>
          <p:nvPr>
            <p:ph type="sldNum" sz="quarter" idx="5"/>
          </p:nvPr>
        </p:nvSpPr>
        <p:spPr/>
        <p:txBody>
          <a:bodyPr/>
          <a:lstStyle/>
          <a:p>
            <a:fld id="{B6834C95-0033-4C8E-8C30-6BA4D77FA184}" type="slidenum">
              <a:rPr lang="en-US" smtClean="0"/>
              <a:t>5</a:t>
            </a:fld>
            <a:endParaRPr lang="en-US"/>
          </a:p>
        </p:txBody>
      </p:sp>
    </p:spTree>
    <p:extLst>
      <p:ext uri="{BB962C8B-B14F-4D97-AF65-F5344CB8AC3E}">
        <p14:creationId xmlns:p14="http://schemas.microsoft.com/office/powerpoint/2010/main" val="3153193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85372" lvl="1" indent="-302066">
              <a:lnSpc>
                <a:spcPct val="107000"/>
              </a:lnSpc>
              <a:spcAft>
                <a:spcPts val="846"/>
              </a:spcAft>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The United Horse Coalition is a broad alliance of equine organizations that have joined together to educate the horse industry about the issues facing horses at-risk or in transition. </a:t>
            </a:r>
          </a:p>
          <a:p>
            <a:pPr marL="785372" lvl="1" indent="-302066">
              <a:lnSpc>
                <a:spcPct val="107000"/>
              </a:lnSpc>
              <a:spcAft>
                <a:spcPts val="846"/>
              </a:spcAft>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UHC itself is comprised of a coalition of equine organizations which include Industry organizations, breed organizations, horse councils, as well as equine rescues and sanctuaries. </a:t>
            </a:r>
          </a:p>
          <a:p>
            <a:pPr marL="785372" lvl="1" indent="-302066">
              <a:lnSpc>
                <a:spcPct val="107000"/>
              </a:lnSpc>
              <a:spcAft>
                <a:spcPts val="846"/>
              </a:spcAft>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We are an inclusive coalition which means we have a wide range of knowledge and experience within our member base</a:t>
            </a:r>
          </a:p>
          <a:p>
            <a:pPr marL="785372" lvl="1" indent="-302066">
              <a:lnSpc>
                <a:spcPct val="107000"/>
              </a:lnSpc>
              <a:spcAft>
                <a:spcPts val="846"/>
              </a:spcAft>
              <a:buFont typeface="Courier New" panose="02070309020205020404" pitchFamily="49" charset="0"/>
              <a:buChar char="o"/>
            </a:pPr>
            <a:r>
              <a:rPr lang="en-US" sz="1300" dirty="0">
                <a:latin typeface="Calibri" panose="020F0502020204030204" pitchFamily="34" charset="0"/>
                <a:ea typeface="Calibri" panose="020F0502020204030204" pitchFamily="34" charset="0"/>
                <a:cs typeface="Times New Roman" panose="02020603050405020304" pitchFamily="18" charset="0"/>
              </a:rPr>
              <a:t>UHC operates on a consensus bases, which means that our decisions and actions represent the collective wisdom of all our members.</a:t>
            </a:r>
          </a:p>
          <a:p>
            <a:endParaRPr lang="en-US" dirty="0"/>
          </a:p>
        </p:txBody>
      </p:sp>
      <p:sp>
        <p:nvSpPr>
          <p:cNvPr id="4" name="Slide Number Placeholder 3"/>
          <p:cNvSpPr>
            <a:spLocks noGrp="1"/>
          </p:cNvSpPr>
          <p:nvPr>
            <p:ph type="sldNum" sz="quarter" idx="5"/>
          </p:nvPr>
        </p:nvSpPr>
        <p:spPr/>
        <p:txBody>
          <a:bodyPr/>
          <a:lstStyle/>
          <a:p>
            <a:fld id="{B6834C95-0033-4C8E-8C30-6BA4D77FA184}" type="slidenum">
              <a:rPr lang="en-US" smtClean="0"/>
              <a:t>6</a:t>
            </a:fld>
            <a:endParaRPr lang="en-US"/>
          </a:p>
        </p:txBody>
      </p:sp>
    </p:spTree>
    <p:extLst>
      <p:ext uri="{BB962C8B-B14F-4D97-AF65-F5344CB8AC3E}">
        <p14:creationId xmlns:p14="http://schemas.microsoft.com/office/powerpoint/2010/main" val="3155766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 Organizations:  Industry partners, Rescues, Sanctuaries, Horse Councils, Associations, Equine Businesses, Foundations, and more!</a:t>
            </a:r>
          </a:p>
          <a:p>
            <a:endParaRPr lang="en-US" dirty="0"/>
          </a:p>
          <a:p>
            <a:r>
              <a:rPr lang="en-US" dirty="0"/>
              <a:t>Levels of Membership:  Full, Associate, Supporting, and Non-Profit.</a:t>
            </a:r>
          </a:p>
        </p:txBody>
      </p:sp>
      <p:sp>
        <p:nvSpPr>
          <p:cNvPr id="4" name="Slide Number Placeholder 3"/>
          <p:cNvSpPr>
            <a:spLocks noGrp="1"/>
          </p:cNvSpPr>
          <p:nvPr>
            <p:ph type="sldNum" sz="quarter" idx="5"/>
          </p:nvPr>
        </p:nvSpPr>
        <p:spPr/>
        <p:txBody>
          <a:bodyPr/>
          <a:lstStyle/>
          <a:p>
            <a:fld id="{B6834C95-0033-4C8E-8C30-6BA4D77FA184}" type="slidenum">
              <a:rPr lang="en-US" smtClean="0"/>
              <a:t>7</a:t>
            </a:fld>
            <a:endParaRPr lang="en-US"/>
          </a:p>
        </p:txBody>
      </p:sp>
    </p:spTree>
    <p:extLst>
      <p:ext uri="{BB962C8B-B14F-4D97-AF65-F5344CB8AC3E}">
        <p14:creationId xmlns:p14="http://schemas.microsoft.com/office/powerpoint/2010/main" val="254310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2018 we added a non-profit membership level to our member base which is open to any registered 501c3 in good standing.</a:t>
            </a:r>
          </a:p>
          <a:p>
            <a:endParaRPr lang="en-US" dirty="0"/>
          </a:p>
          <a:p>
            <a:r>
              <a:rPr lang="en-US" dirty="0"/>
              <a:t>Currently our membership base consists of:</a:t>
            </a:r>
          </a:p>
          <a:p>
            <a:endParaRPr lang="en-US" dirty="0"/>
          </a:p>
          <a:p>
            <a:r>
              <a:rPr lang="en-US" sz="1200" dirty="0"/>
              <a:t>6 Full Members</a:t>
            </a:r>
          </a:p>
          <a:p>
            <a:r>
              <a:rPr lang="en-US" sz="1200" dirty="0"/>
              <a:t>4 Associate Members</a:t>
            </a:r>
          </a:p>
          <a:p>
            <a:r>
              <a:rPr lang="en-US" sz="1200" dirty="0"/>
              <a:t>6 Supportive Members</a:t>
            </a:r>
          </a:p>
          <a:p>
            <a:r>
              <a:rPr lang="en-US" sz="1200" dirty="0"/>
              <a:t>225 Non-Profit Members</a:t>
            </a:r>
          </a:p>
          <a:p>
            <a:endParaRPr lang="en-US" dirty="0"/>
          </a:p>
        </p:txBody>
      </p:sp>
      <p:sp>
        <p:nvSpPr>
          <p:cNvPr id="4" name="Slide Number Placeholder 3"/>
          <p:cNvSpPr>
            <a:spLocks noGrp="1"/>
          </p:cNvSpPr>
          <p:nvPr>
            <p:ph type="sldNum" sz="quarter" idx="5"/>
          </p:nvPr>
        </p:nvSpPr>
        <p:spPr/>
        <p:txBody>
          <a:bodyPr/>
          <a:lstStyle/>
          <a:p>
            <a:fld id="{B6834C95-0033-4C8E-8C30-6BA4D77FA184}" type="slidenum">
              <a:rPr lang="en-US" smtClean="0"/>
              <a:t>8</a:t>
            </a:fld>
            <a:endParaRPr lang="en-US"/>
          </a:p>
        </p:txBody>
      </p:sp>
    </p:spTree>
    <p:extLst>
      <p:ext uri="{BB962C8B-B14F-4D97-AF65-F5344CB8AC3E}">
        <p14:creationId xmlns:p14="http://schemas.microsoft.com/office/powerpoint/2010/main" val="517690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Members:</a:t>
            </a:r>
          </a:p>
          <a:p>
            <a:r>
              <a:rPr lang="en-US" dirty="0"/>
              <a:t>American Association of Equine Practitioners</a:t>
            </a:r>
          </a:p>
          <a:p>
            <a:r>
              <a:rPr lang="en-US" dirty="0"/>
              <a:t>American Quarter Horse Association</a:t>
            </a:r>
          </a:p>
          <a:p>
            <a:r>
              <a:rPr lang="en-US" dirty="0"/>
              <a:t>American Veterinary Medical Association</a:t>
            </a:r>
          </a:p>
          <a:p>
            <a:r>
              <a:rPr lang="en-US" dirty="0"/>
              <a:t>The Jockey Club</a:t>
            </a:r>
          </a:p>
          <a:p>
            <a:r>
              <a:rPr lang="en-US" dirty="0"/>
              <a:t>National Thoroughbred Racing Association</a:t>
            </a:r>
          </a:p>
          <a:p>
            <a:r>
              <a:rPr lang="en-US" dirty="0"/>
              <a:t>United States Trotting Association</a:t>
            </a:r>
          </a:p>
        </p:txBody>
      </p:sp>
      <p:sp>
        <p:nvSpPr>
          <p:cNvPr id="4" name="Slide Number Placeholder 3"/>
          <p:cNvSpPr>
            <a:spLocks noGrp="1"/>
          </p:cNvSpPr>
          <p:nvPr>
            <p:ph type="sldNum" sz="quarter" idx="5"/>
          </p:nvPr>
        </p:nvSpPr>
        <p:spPr/>
        <p:txBody>
          <a:bodyPr/>
          <a:lstStyle/>
          <a:p>
            <a:fld id="{B6834C95-0033-4C8E-8C30-6BA4D77FA184}" type="slidenum">
              <a:rPr lang="en-US" smtClean="0"/>
              <a:t>9</a:t>
            </a:fld>
            <a:endParaRPr lang="en-US"/>
          </a:p>
        </p:txBody>
      </p:sp>
    </p:spTree>
    <p:extLst>
      <p:ext uri="{BB962C8B-B14F-4D97-AF65-F5344CB8AC3E}">
        <p14:creationId xmlns:p14="http://schemas.microsoft.com/office/powerpoint/2010/main" val="240905501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88D92B-72B8-48E5-93B4-5F03DA1727EB}" type="datetime1">
              <a:rPr lang="en-US" smtClean="0"/>
              <a:t>2/5/2021</a:t>
            </a:fld>
            <a:endParaRPr lang="en-US" dirty="0"/>
          </a:p>
        </p:txBody>
      </p:sp>
      <p:sp>
        <p:nvSpPr>
          <p:cNvPr id="5" name="Footer Placeholder 4"/>
          <p:cNvSpPr>
            <a:spLocks noGrp="1"/>
          </p:cNvSpPr>
          <p:nvPr>
            <p:ph type="ftr" sz="quarter" idx="11"/>
          </p:nvPr>
        </p:nvSpPr>
        <p:spPr/>
        <p:txBody>
          <a:bodyPr/>
          <a:lstStyle/>
          <a:p>
            <a:r>
              <a:rPr lang="en-US"/>
              <a:t>UNITED HORSE COALITION 2019</a:t>
            </a:r>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2606254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31AAF1-D7E1-4136-8D60-05BF8793E235}" type="datetime1">
              <a:rPr lang="en-US" smtClean="0"/>
              <a:t>2/5/2021</a:t>
            </a:fld>
            <a:endParaRPr lang="en-US" dirty="0"/>
          </a:p>
        </p:txBody>
      </p:sp>
      <p:sp>
        <p:nvSpPr>
          <p:cNvPr id="5" name="Footer Placeholder 4"/>
          <p:cNvSpPr>
            <a:spLocks noGrp="1"/>
          </p:cNvSpPr>
          <p:nvPr>
            <p:ph type="ftr" sz="quarter" idx="11"/>
          </p:nvPr>
        </p:nvSpPr>
        <p:spPr/>
        <p:txBody>
          <a:bodyPr/>
          <a:lstStyle/>
          <a:p>
            <a:r>
              <a:rPr lang="en-US"/>
              <a:t>UNITED HORSE COALITION 2019</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8656016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C2829F-E3DB-45D7-B3E8-072A55DA039F}" type="datetime1">
              <a:rPr lang="en-US" smtClean="0"/>
              <a:t>2/5/2021</a:t>
            </a:fld>
            <a:endParaRPr lang="en-US" dirty="0"/>
          </a:p>
        </p:txBody>
      </p:sp>
      <p:sp>
        <p:nvSpPr>
          <p:cNvPr id="5" name="Footer Placeholder 4"/>
          <p:cNvSpPr>
            <a:spLocks noGrp="1"/>
          </p:cNvSpPr>
          <p:nvPr>
            <p:ph type="ftr" sz="quarter" idx="11"/>
          </p:nvPr>
        </p:nvSpPr>
        <p:spPr/>
        <p:txBody>
          <a:bodyPr/>
          <a:lstStyle/>
          <a:p>
            <a:r>
              <a:rPr lang="en-US"/>
              <a:t>UNITED HORSE COALITION 2019</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8873822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B107A2-2580-4EDA-86C8-65F6DABB3E16}"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200FAB-81E4-4797-BB54-3ADB78D376F8}" type="slidenum">
              <a:rPr lang="en-US" smtClean="0"/>
              <a:t>‹#›</a:t>
            </a:fld>
            <a:endParaRPr lang="en-US"/>
          </a:p>
        </p:txBody>
      </p:sp>
    </p:spTree>
    <p:extLst>
      <p:ext uri="{BB962C8B-B14F-4D97-AF65-F5344CB8AC3E}">
        <p14:creationId xmlns:p14="http://schemas.microsoft.com/office/powerpoint/2010/main" val="342106728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107A2-2580-4EDA-86C8-65F6DABB3E16}"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200FAB-81E4-4797-BB54-3ADB78D376F8}" type="slidenum">
              <a:rPr lang="en-US" smtClean="0"/>
              <a:t>‹#›</a:t>
            </a:fld>
            <a:endParaRPr lang="en-US"/>
          </a:p>
        </p:txBody>
      </p:sp>
      <p:pic>
        <p:nvPicPr>
          <p:cNvPr id="7" name="Picture 6">
            <a:extLst>
              <a:ext uri="{FF2B5EF4-FFF2-40B4-BE49-F238E27FC236}">
                <a16:creationId xmlns:a16="http://schemas.microsoft.com/office/drawing/2014/main" id="{6B278BFE-8EC8-4277-91A0-3F16819834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8" y="82553"/>
            <a:ext cx="3032911" cy="1005649"/>
          </a:xfrm>
          <a:prstGeom prst="rect">
            <a:avLst/>
          </a:prstGeom>
        </p:spPr>
      </p:pic>
    </p:spTree>
    <p:extLst>
      <p:ext uri="{BB962C8B-B14F-4D97-AF65-F5344CB8AC3E}">
        <p14:creationId xmlns:p14="http://schemas.microsoft.com/office/powerpoint/2010/main" val="4014044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B107A2-2580-4EDA-86C8-65F6DABB3E16}"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200FAB-81E4-4797-BB54-3ADB78D376F8}" type="slidenum">
              <a:rPr lang="en-US" smtClean="0"/>
              <a:t>‹#›</a:t>
            </a:fld>
            <a:endParaRPr lang="en-US"/>
          </a:p>
        </p:txBody>
      </p:sp>
    </p:spTree>
    <p:extLst>
      <p:ext uri="{BB962C8B-B14F-4D97-AF65-F5344CB8AC3E}">
        <p14:creationId xmlns:p14="http://schemas.microsoft.com/office/powerpoint/2010/main" val="65895598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B107A2-2580-4EDA-86C8-65F6DABB3E16}" type="datetimeFigureOut">
              <a:rPr lang="en-US" smtClean="0"/>
              <a:t>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200FAB-81E4-4797-BB54-3ADB78D376F8}" type="slidenum">
              <a:rPr lang="en-US" smtClean="0"/>
              <a:t>‹#›</a:t>
            </a:fld>
            <a:endParaRPr lang="en-US"/>
          </a:p>
        </p:txBody>
      </p:sp>
    </p:spTree>
    <p:extLst>
      <p:ext uri="{BB962C8B-B14F-4D97-AF65-F5344CB8AC3E}">
        <p14:creationId xmlns:p14="http://schemas.microsoft.com/office/powerpoint/2010/main" val="3544816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B107A2-2580-4EDA-86C8-65F6DABB3E16}" type="datetimeFigureOut">
              <a:rPr lang="en-US" smtClean="0"/>
              <a:t>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200FAB-81E4-4797-BB54-3ADB78D376F8}" type="slidenum">
              <a:rPr lang="en-US" smtClean="0"/>
              <a:t>‹#›</a:t>
            </a:fld>
            <a:endParaRPr lang="en-US"/>
          </a:p>
        </p:txBody>
      </p:sp>
    </p:spTree>
    <p:extLst>
      <p:ext uri="{BB962C8B-B14F-4D97-AF65-F5344CB8AC3E}">
        <p14:creationId xmlns:p14="http://schemas.microsoft.com/office/powerpoint/2010/main" val="3037833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B107A2-2580-4EDA-86C8-65F6DABB3E16}" type="datetimeFigureOut">
              <a:rPr lang="en-US" smtClean="0"/>
              <a:t>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200FAB-81E4-4797-BB54-3ADB78D376F8}" type="slidenum">
              <a:rPr lang="en-US" smtClean="0"/>
              <a:t>‹#›</a:t>
            </a:fld>
            <a:endParaRPr lang="en-US"/>
          </a:p>
        </p:txBody>
      </p:sp>
    </p:spTree>
    <p:extLst>
      <p:ext uri="{BB962C8B-B14F-4D97-AF65-F5344CB8AC3E}">
        <p14:creationId xmlns:p14="http://schemas.microsoft.com/office/powerpoint/2010/main" val="1524184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B107A2-2580-4EDA-86C8-65F6DABB3E16}" type="datetimeFigureOut">
              <a:rPr lang="en-US" smtClean="0"/>
              <a:t>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200FAB-81E4-4797-BB54-3ADB78D376F8}" type="slidenum">
              <a:rPr lang="en-US" smtClean="0"/>
              <a:t>‹#›</a:t>
            </a:fld>
            <a:endParaRPr lang="en-US"/>
          </a:p>
        </p:txBody>
      </p:sp>
    </p:spTree>
    <p:extLst>
      <p:ext uri="{BB962C8B-B14F-4D97-AF65-F5344CB8AC3E}">
        <p14:creationId xmlns:p14="http://schemas.microsoft.com/office/powerpoint/2010/main" val="21947899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107A2-2580-4EDA-86C8-65F6DABB3E16}" type="datetimeFigureOut">
              <a:rPr lang="en-US" smtClean="0"/>
              <a:t>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200FAB-81E4-4797-BB54-3ADB78D376F8}" type="slidenum">
              <a:rPr lang="en-US" smtClean="0"/>
              <a:t>‹#›</a:t>
            </a:fld>
            <a:endParaRPr lang="en-US"/>
          </a:p>
        </p:txBody>
      </p:sp>
    </p:spTree>
    <p:extLst>
      <p:ext uri="{BB962C8B-B14F-4D97-AF65-F5344CB8AC3E}">
        <p14:creationId xmlns:p14="http://schemas.microsoft.com/office/powerpoint/2010/main" val="266433793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6D7E40-3F07-4F87-AC40-F2CCEF837B13}" type="datetime1">
              <a:rPr lang="en-US" smtClean="0"/>
              <a:t>2/5/2021</a:t>
            </a:fld>
            <a:endParaRPr lang="en-US" dirty="0"/>
          </a:p>
        </p:txBody>
      </p:sp>
      <p:sp>
        <p:nvSpPr>
          <p:cNvPr id="5" name="Footer Placeholder 4"/>
          <p:cNvSpPr>
            <a:spLocks noGrp="1"/>
          </p:cNvSpPr>
          <p:nvPr>
            <p:ph type="ftr" sz="quarter" idx="11"/>
          </p:nvPr>
        </p:nvSpPr>
        <p:spPr/>
        <p:txBody>
          <a:bodyPr/>
          <a:lstStyle/>
          <a:p>
            <a:r>
              <a:rPr lang="en-US"/>
              <a:t>UNITED HORSE COALITION 2019</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9135372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107A2-2580-4EDA-86C8-65F6DABB3E16}" type="datetimeFigureOut">
              <a:rPr lang="en-US" smtClean="0"/>
              <a:t>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200FAB-81E4-4797-BB54-3ADB78D376F8}" type="slidenum">
              <a:rPr lang="en-US" smtClean="0"/>
              <a:t>‹#›</a:t>
            </a:fld>
            <a:endParaRPr lang="en-US"/>
          </a:p>
        </p:txBody>
      </p:sp>
    </p:spTree>
    <p:extLst>
      <p:ext uri="{BB962C8B-B14F-4D97-AF65-F5344CB8AC3E}">
        <p14:creationId xmlns:p14="http://schemas.microsoft.com/office/powerpoint/2010/main" val="3064717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107A2-2580-4EDA-86C8-65F6DABB3E16}"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200FAB-81E4-4797-BB54-3ADB78D376F8}" type="slidenum">
              <a:rPr lang="en-US" smtClean="0"/>
              <a:t>‹#›</a:t>
            </a:fld>
            <a:endParaRPr lang="en-US"/>
          </a:p>
        </p:txBody>
      </p:sp>
    </p:spTree>
    <p:extLst>
      <p:ext uri="{BB962C8B-B14F-4D97-AF65-F5344CB8AC3E}">
        <p14:creationId xmlns:p14="http://schemas.microsoft.com/office/powerpoint/2010/main" val="4076620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107A2-2580-4EDA-86C8-65F6DABB3E16}" type="datetimeFigureOut">
              <a:rPr lang="en-US" smtClean="0"/>
              <a:t>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200FAB-81E4-4797-BB54-3ADB78D376F8}" type="slidenum">
              <a:rPr lang="en-US" smtClean="0"/>
              <a:t>‹#›</a:t>
            </a:fld>
            <a:endParaRPr lang="en-US"/>
          </a:p>
        </p:txBody>
      </p:sp>
    </p:spTree>
    <p:extLst>
      <p:ext uri="{BB962C8B-B14F-4D97-AF65-F5344CB8AC3E}">
        <p14:creationId xmlns:p14="http://schemas.microsoft.com/office/powerpoint/2010/main" val="204030757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9ADF1-EE40-4BBF-8BDC-40F979D7A6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119374-11B8-4632-96C8-F16FE9DFF5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2303D9-2087-4C4E-8CD6-3F01E9D63E1A}"/>
              </a:ext>
            </a:extLst>
          </p:cNvPr>
          <p:cNvSpPr>
            <a:spLocks noGrp="1"/>
          </p:cNvSpPr>
          <p:nvPr>
            <p:ph type="dt" sz="half" idx="10"/>
          </p:nvPr>
        </p:nvSpPr>
        <p:spPr/>
        <p:txBody>
          <a:bodyPr/>
          <a:lstStyle/>
          <a:p>
            <a:fld id="{C4A6D105-0BF8-4429-9F89-A98727EAB3EC}" type="datetimeFigureOut">
              <a:rPr lang="en-US" smtClean="0"/>
              <a:t>2/5/2021</a:t>
            </a:fld>
            <a:endParaRPr lang="en-US"/>
          </a:p>
        </p:txBody>
      </p:sp>
      <p:sp>
        <p:nvSpPr>
          <p:cNvPr id="5" name="Footer Placeholder 4">
            <a:extLst>
              <a:ext uri="{FF2B5EF4-FFF2-40B4-BE49-F238E27FC236}">
                <a16:creationId xmlns:a16="http://schemas.microsoft.com/office/drawing/2014/main" id="{10E6C6BE-398F-41F7-A04C-161DF113C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9F075-C5CB-4CB8-8B56-351E00B0691E}"/>
              </a:ext>
            </a:extLst>
          </p:cNvPr>
          <p:cNvSpPr>
            <a:spLocks noGrp="1"/>
          </p:cNvSpPr>
          <p:nvPr>
            <p:ph type="sldNum" sz="quarter" idx="12"/>
          </p:nvPr>
        </p:nvSpPr>
        <p:spPr/>
        <p:txBody>
          <a:bodyPr/>
          <a:lstStyle/>
          <a:p>
            <a:fld id="{7F4AF83F-9558-4E41-8479-B7E8433D503C}" type="slidenum">
              <a:rPr lang="en-US" smtClean="0"/>
              <a:t>‹#›</a:t>
            </a:fld>
            <a:endParaRPr lang="en-US"/>
          </a:p>
        </p:txBody>
      </p:sp>
    </p:spTree>
    <p:extLst>
      <p:ext uri="{BB962C8B-B14F-4D97-AF65-F5344CB8AC3E}">
        <p14:creationId xmlns:p14="http://schemas.microsoft.com/office/powerpoint/2010/main" val="2955060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87540-62B6-429C-9167-EDDEE80C5D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501CEE-9BF2-4CC5-A284-F7BD2EE785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3EDAF-0E6C-4B86-9534-78E2D7926C15}"/>
              </a:ext>
            </a:extLst>
          </p:cNvPr>
          <p:cNvSpPr>
            <a:spLocks noGrp="1"/>
          </p:cNvSpPr>
          <p:nvPr>
            <p:ph type="dt" sz="half" idx="10"/>
          </p:nvPr>
        </p:nvSpPr>
        <p:spPr/>
        <p:txBody>
          <a:bodyPr/>
          <a:lstStyle/>
          <a:p>
            <a:fld id="{C4A6D105-0BF8-4429-9F89-A98727EAB3EC}" type="datetimeFigureOut">
              <a:rPr lang="en-US" smtClean="0"/>
              <a:t>2/5/2021</a:t>
            </a:fld>
            <a:endParaRPr lang="en-US"/>
          </a:p>
        </p:txBody>
      </p:sp>
      <p:sp>
        <p:nvSpPr>
          <p:cNvPr id="5" name="Footer Placeholder 4">
            <a:extLst>
              <a:ext uri="{FF2B5EF4-FFF2-40B4-BE49-F238E27FC236}">
                <a16:creationId xmlns:a16="http://schemas.microsoft.com/office/drawing/2014/main" id="{9650E345-EFFA-48E9-9FEE-D969B4BD33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567FE-7EFC-43C9-A654-F5F5AE523638}"/>
              </a:ext>
            </a:extLst>
          </p:cNvPr>
          <p:cNvSpPr>
            <a:spLocks noGrp="1"/>
          </p:cNvSpPr>
          <p:nvPr>
            <p:ph type="sldNum" sz="quarter" idx="12"/>
          </p:nvPr>
        </p:nvSpPr>
        <p:spPr/>
        <p:txBody>
          <a:bodyPr/>
          <a:lstStyle/>
          <a:p>
            <a:fld id="{7F4AF83F-9558-4E41-8479-B7E8433D503C}" type="slidenum">
              <a:rPr lang="en-US" smtClean="0"/>
              <a:t>‹#›</a:t>
            </a:fld>
            <a:endParaRPr lang="en-US"/>
          </a:p>
        </p:txBody>
      </p:sp>
    </p:spTree>
    <p:extLst>
      <p:ext uri="{BB962C8B-B14F-4D97-AF65-F5344CB8AC3E}">
        <p14:creationId xmlns:p14="http://schemas.microsoft.com/office/powerpoint/2010/main" val="1855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2DB35-EBBB-4102-9457-3596EFCEA7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6C878A-6803-40B6-A4EC-7E73A6C9D5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9A499C-8491-4997-BC90-256AA50767E5}"/>
              </a:ext>
            </a:extLst>
          </p:cNvPr>
          <p:cNvSpPr>
            <a:spLocks noGrp="1"/>
          </p:cNvSpPr>
          <p:nvPr>
            <p:ph type="dt" sz="half" idx="10"/>
          </p:nvPr>
        </p:nvSpPr>
        <p:spPr/>
        <p:txBody>
          <a:bodyPr/>
          <a:lstStyle/>
          <a:p>
            <a:fld id="{C4A6D105-0BF8-4429-9F89-A98727EAB3EC}" type="datetimeFigureOut">
              <a:rPr lang="en-US" smtClean="0"/>
              <a:t>2/5/2021</a:t>
            </a:fld>
            <a:endParaRPr lang="en-US"/>
          </a:p>
        </p:txBody>
      </p:sp>
      <p:sp>
        <p:nvSpPr>
          <p:cNvPr id="5" name="Footer Placeholder 4">
            <a:extLst>
              <a:ext uri="{FF2B5EF4-FFF2-40B4-BE49-F238E27FC236}">
                <a16:creationId xmlns:a16="http://schemas.microsoft.com/office/drawing/2014/main" id="{B7E92158-9415-40AA-B10B-1981AAE62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2285A-5302-46F3-A613-6C1BB9CE9D90}"/>
              </a:ext>
            </a:extLst>
          </p:cNvPr>
          <p:cNvSpPr>
            <a:spLocks noGrp="1"/>
          </p:cNvSpPr>
          <p:nvPr>
            <p:ph type="sldNum" sz="quarter" idx="12"/>
          </p:nvPr>
        </p:nvSpPr>
        <p:spPr/>
        <p:txBody>
          <a:bodyPr/>
          <a:lstStyle/>
          <a:p>
            <a:fld id="{7F4AF83F-9558-4E41-8479-B7E8433D503C}" type="slidenum">
              <a:rPr lang="en-US" smtClean="0"/>
              <a:t>‹#›</a:t>
            </a:fld>
            <a:endParaRPr lang="en-US"/>
          </a:p>
        </p:txBody>
      </p:sp>
    </p:spTree>
    <p:extLst>
      <p:ext uri="{BB962C8B-B14F-4D97-AF65-F5344CB8AC3E}">
        <p14:creationId xmlns:p14="http://schemas.microsoft.com/office/powerpoint/2010/main" val="2628259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AB730-CBE4-42D7-9389-3072ED4D6E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04C074-B4C9-4EC4-9CBB-2FCE3044C1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719018-7E26-4924-8A60-3E94C9514B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E52A8F-BCC2-4275-B52E-08ECF1246456}"/>
              </a:ext>
            </a:extLst>
          </p:cNvPr>
          <p:cNvSpPr>
            <a:spLocks noGrp="1"/>
          </p:cNvSpPr>
          <p:nvPr>
            <p:ph type="dt" sz="half" idx="10"/>
          </p:nvPr>
        </p:nvSpPr>
        <p:spPr/>
        <p:txBody>
          <a:bodyPr/>
          <a:lstStyle/>
          <a:p>
            <a:fld id="{C4A6D105-0BF8-4429-9F89-A98727EAB3EC}" type="datetimeFigureOut">
              <a:rPr lang="en-US" smtClean="0"/>
              <a:t>2/5/2021</a:t>
            </a:fld>
            <a:endParaRPr lang="en-US"/>
          </a:p>
        </p:txBody>
      </p:sp>
      <p:sp>
        <p:nvSpPr>
          <p:cNvPr id="6" name="Footer Placeholder 5">
            <a:extLst>
              <a:ext uri="{FF2B5EF4-FFF2-40B4-BE49-F238E27FC236}">
                <a16:creationId xmlns:a16="http://schemas.microsoft.com/office/drawing/2014/main" id="{80082034-FEBF-4C39-B15A-97FAF034A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E3A1E-AB83-4D64-BE54-81213A1484E8}"/>
              </a:ext>
            </a:extLst>
          </p:cNvPr>
          <p:cNvSpPr>
            <a:spLocks noGrp="1"/>
          </p:cNvSpPr>
          <p:nvPr>
            <p:ph type="sldNum" sz="quarter" idx="12"/>
          </p:nvPr>
        </p:nvSpPr>
        <p:spPr/>
        <p:txBody>
          <a:bodyPr/>
          <a:lstStyle/>
          <a:p>
            <a:fld id="{7F4AF83F-9558-4E41-8479-B7E8433D503C}" type="slidenum">
              <a:rPr lang="en-US" smtClean="0"/>
              <a:t>‹#›</a:t>
            </a:fld>
            <a:endParaRPr lang="en-US"/>
          </a:p>
        </p:txBody>
      </p:sp>
    </p:spTree>
    <p:extLst>
      <p:ext uri="{BB962C8B-B14F-4D97-AF65-F5344CB8AC3E}">
        <p14:creationId xmlns:p14="http://schemas.microsoft.com/office/powerpoint/2010/main" val="4049273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EA7-8A21-454C-87B5-4DD4979F07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5D6BD4-C654-4A44-9BE3-7F52723C57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DF899D-1969-47A0-BBDD-BAAB468332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EE6934-B849-41E6-93FB-5C59368B94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B1568E-EABA-4127-A71B-D97C1DF631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F433CD-3E63-4A71-A4DB-76E42FB03186}"/>
              </a:ext>
            </a:extLst>
          </p:cNvPr>
          <p:cNvSpPr>
            <a:spLocks noGrp="1"/>
          </p:cNvSpPr>
          <p:nvPr>
            <p:ph type="dt" sz="half" idx="10"/>
          </p:nvPr>
        </p:nvSpPr>
        <p:spPr/>
        <p:txBody>
          <a:bodyPr/>
          <a:lstStyle/>
          <a:p>
            <a:fld id="{C4A6D105-0BF8-4429-9F89-A98727EAB3EC}" type="datetimeFigureOut">
              <a:rPr lang="en-US" smtClean="0"/>
              <a:t>2/5/2021</a:t>
            </a:fld>
            <a:endParaRPr lang="en-US"/>
          </a:p>
        </p:txBody>
      </p:sp>
      <p:sp>
        <p:nvSpPr>
          <p:cNvPr id="8" name="Footer Placeholder 7">
            <a:extLst>
              <a:ext uri="{FF2B5EF4-FFF2-40B4-BE49-F238E27FC236}">
                <a16:creationId xmlns:a16="http://schemas.microsoft.com/office/drawing/2014/main" id="{7A1DD443-F0E4-4137-A325-48B1EE92B5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499C42-2DBC-4B2B-B6C1-35119954F924}"/>
              </a:ext>
            </a:extLst>
          </p:cNvPr>
          <p:cNvSpPr>
            <a:spLocks noGrp="1"/>
          </p:cNvSpPr>
          <p:nvPr>
            <p:ph type="sldNum" sz="quarter" idx="12"/>
          </p:nvPr>
        </p:nvSpPr>
        <p:spPr/>
        <p:txBody>
          <a:bodyPr/>
          <a:lstStyle/>
          <a:p>
            <a:fld id="{7F4AF83F-9558-4E41-8479-B7E8433D503C}" type="slidenum">
              <a:rPr lang="en-US" smtClean="0"/>
              <a:t>‹#›</a:t>
            </a:fld>
            <a:endParaRPr lang="en-US"/>
          </a:p>
        </p:txBody>
      </p:sp>
    </p:spTree>
    <p:extLst>
      <p:ext uri="{BB962C8B-B14F-4D97-AF65-F5344CB8AC3E}">
        <p14:creationId xmlns:p14="http://schemas.microsoft.com/office/powerpoint/2010/main" val="1535831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1C8A3-D18C-43EE-8AD9-3A3EDD57DA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D90E10-4FEE-452A-8124-65CA538A8402}"/>
              </a:ext>
            </a:extLst>
          </p:cNvPr>
          <p:cNvSpPr>
            <a:spLocks noGrp="1"/>
          </p:cNvSpPr>
          <p:nvPr>
            <p:ph type="dt" sz="half" idx="10"/>
          </p:nvPr>
        </p:nvSpPr>
        <p:spPr/>
        <p:txBody>
          <a:bodyPr/>
          <a:lstStyle/>
          <a:p>
            <a:fld id="{C4A6D105-0BF8-4429-9F89-A98727EAB3EC}" type="datetimeFigureOut">
              <a:rPr lang="en-US" smtClean="0"/>
              <a:t>2/5/2021</a:t>
            </a:fld>
            <a:endParaRPr lang="en-US"/>
          </a:p>
        </p:txBody>
      </p:sp>
      <p:sp>
        <p:nvSpPr>
          <p:cNvPr id="4" name="Footer Placeholder 3">
            <a:extLst>
              <a:ext uri="{FF2B5EF4-FFF2-40B4-BE49-F238E27FC236}">
                <a16:creationId xmlns:a16="http://schemas.microsoft.com/office/drawing/2014/main" id="{17C8BFD0-8D18-4EF2-B034-19875E1E84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304F8E-6F2B-411A-B4EA-ADE7A16F0052}"/>
              </a:ext>
            </a:extLst>
          </p:cNvPr>
          <p:cNvSpPr>
            <a:spLocks noGrp="1"/>
          </p:cNvSpPr>
          <p:nvPr>
            <p:ph type="sldNum" sz="quarter" idx="12"/>
          </p:nvPr>
        </p:nvSpPr>
        <p:spPr/>
        <p:txBody>
          <a:bodyPr/>
          <a:lstStyle/>
          <a:p>
            <a:fld id="{7F4AF83F-9558-4E41-8479-B7E8433D503C}" type="slidenum">
              <a:rPr lang="en-US" smtClean="0"/>
              <a:t>‹#›</a:t>
            </a:fld>
            <a:endParaRPr lang="en-US"/>
          </a:p>
        </p:txBody>
      </p:sp>
    </p:spTree>
    <p:extLst>
      <p:ext uri="{BB962C8B-B14F-4D97-AF65-F5344CB8AC3E}">
        <p14:creationId xmlns:p14="http://schemas.microsoft.com/office/powerpoint/2010/main" val="491362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96BC58-4313-472E-A570-F0D0C5963C03}"/>
              </a:ext>
            </a:extLst>
          </p:cNvPr>
          <p:cNvSpPr>
            <a:spLocks noGrp="1"/>
          </p:cNvSpPr>
          <p:nvPr>
            <p:ph type="dt" sz="half" idx="10"/>
          </p:nvPr>
        </p:nvSpPr>
        <p:spPr/>
        <p:txBody>
          <a:bodyPr/>
          <a:lstStyle/>
          <a:p>
            <a:fld id="{C4A6D105-0BF8-4429-9F89-A98727EAB3EC}" type="datetimeFigureOut">
              <a:rPr lang="en-US" smtClean="0"/>
              <a:t>2/5/2021</a:t>
            </a:fld>
            <a:endParaRPr lang="en-US"/>
          </a:p>
        </p:txBody>
      </p:sp>
      <p:sp>
        <p:nvSpPr>
          <p:cNvPr id="3" name="Footer Placeholder 2">
            <a:extLst>
              <a:ext uri="{FF2B5EF4-FFF2-40B4-BE49-F238E27FC236}">
                <a16:creationId xmlns:a16="http://schemas.microsoft.com/office/drawing/2014/main" id="{55C0669D-9ED2-4377-81F0-36FE4EFB2A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188DF7-7265-40B1-987F-A2C692C48D64}"/>
              </a:ext>
            </a:extLst>
          </p:cNvPr>
          <p:cNvSpPr>
            <a:spLocks noGrp="1"/>
          </p:cNvSpPr>
          <p:nvPr>
            <p:ph type="sldNum" sz="quarter" idx="12"/>
          </p:nvPr>
        </p:nvSpPr>
        <p:spPr/>
        <p:txBody>
          <a:bodyPr/>
          <a:lstStyle/>
          <a:p>
            <a:fld id="{7F4AF83F-9558-4E41-8479-B7E8433D503C}" type="slidenum">
              <a:rPr lang="en-US" smtClean="0"/>
              <a:t>‹#›</a:t>
            </a:fld>
            <a:endParaRPr lang="en-US"/>
          </a:p>
        </p:txBody>
      </p:sp>
    </p:spTree>
    <p:extLst>
      <p:ext uri="{BB962C8B-B14F-4D97-AF65-F5344CB8AC3E}">
        <p14:creationId xmlns:p14="http://schemas.microsoft.com/office/powerpoint/2010/main" val="3046936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8A48FFC2-5EFB-4DDB-8520-8E98F19BCB29}" type="datetime1">
              <a:rPr lang="en-US" smtClean="0"/>
              <a:t>2/5/2021</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r>
              <a:rPr lang="en-US"/>
              <a:t>UNITED HORSE COALITION 2019</a:t>
            </a:r>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2355898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F9BA0-89C0-4681-8CA3-FA64609A40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EABD14-EEFA-4AE5-B255-21CBC2C5D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E379B7-CD79-4B8C-8C23-F89DF4677D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EC6258-6A4A-4BDD-9DBF-414BF499D9B0}"/>
              </a:ext>
            </a:extLst>
          </p:cNvPr>
          <p:cNvSpPr>
            <a:spLocks noGrp="1"/>
          </p:cNvSpPr>
          <p:nvPr>
            <p:ph type="dt" sz="half" idx="10"/>
          </p:nvPr>
        </p:nvSpPr>
        <p:spPr/>
        <p:txBody>
          <a:bodyPr/>
          <a:lstStyle/>
          <a:p>
            <a:fld id="{C4A6D105-0BF8-4429-9F89-A98727EAB3EC}" type="datetimeFigureOut">
              <a:rPr lang="en-US" smtClean="0"/>
              <a:t>2/5/2021</a:t>
            </a:fld>
            <a:endParaRPr lang="en-US"/>
          </a:p>
        </p:txBody>
      </p:sp>
      <p:sp>
        <p:nvSpPr>
          <p:cNvPr id="6" name="Footer Placeholder 5">
            <a:extLst>
              <a:ext uri="{FF2B5EF4-FFF2-40B4-BE49-F238E27FC236}">
                <a16:creationId xmlns:a16="http://schemas.microsoft.com/office/drawing/2014/main" id="{7CCCA92D-72D0-4F68-9FAD-B80CB2644A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8D4E0B-AC2F-4F3E-8526-67DC0B959672}"/>
              </a:ext>
            </a:extLst>
          </p:cNvPr>
          <p:cNvSpPr>
            <a:spLocks noGrp="1"/>
          </p:cNvSpPr>
          <p:nvPr>
            <p:ph type="sldNum" sz="quarter" idx="12"/>
          </p:nvPr>
        </p:nvSpPr>
        <p:spPr/>
        <p:txBody>
          <a:bodyPr/>
          <a:lstStyle/>
          <a:p>
            <a:fld id="{7F4AF83F-9558-4E41-8479-B7E8433D503C}" type="slidenum">
              <a:rPr lang="en-US" smtClean="0"/>
              <a:t>‹#›</a:t>
            </a:fld>
            <a:endParaRPr lang="en-US"/>
          </a:p>
        </p:txBody>
      </p:sp>
    </p:spTree>
    <p:extLst>
      <p:ext uri="{BB962C8B-B14F-4D97-AF65-F5344CB8AC3E}">
        <p14:creationId xmlns:p14="http://schemas.microsoft.com/office/powerpoint/2010/main" val="1394398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AAAAF-5195-455E-9E08-D2E960C8D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A8F289-F60B-4940-9DB8-85788E16C9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F4D14D-65EC-45B9-AD84-66F8CF8A34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44D24F-2848-4506-B5D9-37D5949C7D33}"/>
              </a:ext>
            </a:extLst>
          </p:cNvPr>
          <p:cNvSpPr>
            <a:spLocks noGrp="1"/>
          </p:cNvSpPr>
          <p:nvPr>
            <p:ph type="dt" sz="half" idx="10"/>
          </p:nvPr>
        </p:nvSpPr>
        <p:spPr/>
        <p:txBody>
          <a:bodyPr/>
          <a:lstStyle/>
          <a:p>
            <a:fld id="{C4A6D105-0BF8-4429-9F89-A98727EAB3EC}" type="datetimeFigureOut">
              <a:rPr lang="en-US" smtClean="0"/>
              <a:t>2/5/2021</a:t>
            </a:fld>
            <a:endParaRPr lang="en-US"/>
          </a:p>
        </p:txBody>
      </p:sp>
      <p:sp>
        <p:nvSpPr>
          <p:cNvPr id="6" name="Footer Placeholder 5">
            <a:extLst>
              <a:ext uri="{FF2B5EF4-FFF2-40B4-BE49-F238E27FC236}">
                <a16:creationId xmlns:a16="http://schemas.microsoft.com/office/drawing/2014/main" id="{2197195E-E94C-44C6-B918-2E20EC87E5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3734A-E580-4B82-A6DD-1FE0FD677307}"/>
              </a:ext>
            </a:extLst>
          </p:cNvPr>
          <p:cNvSpPr>
            <a:spLocks noGrp="1"/>
          </p:cNvSpPr>
          <p:nvPr>
            <p:ph type="sldNum" sz="quarter" idx="12"/>
          </p:nvPr>
        </p:nvSpPr>
        <p:spPr/>
        <p:txBody>
          <a:bodyPr/>
          <a:lstStyle/>
          <a:p>
            <a:fld id="{7F4AF83F-9558-4E41-8479-B7E8433D503C}" type="slidenum">
              <a:rPr lang="en-US" smtClean="0"/>
              <a:t>‹#›</a:t>
            </a:fld>
            <a:endParaRPr lang="en-US"/>
          </a:p>
        </p:txBody>
      </p:sp>
    </p:spTree>
    <p:extLst>
      <p:ext uri="{BB962C8B-B14F-4D97-AF65-F5344CB8AC3E}">
        <p14:creationId xmlns:p14="http://schemas.microsoft.com/office/powerpoint/2010/main" val="2662432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C8CF9-783B-4EDC-85B0-06CE616584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A70E26-D697-4CF6-BF41-645B11106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124F2-B0BC-4757-84A3-2C5DF13D052B}"/>
              </a:ext>
            </a:extLst>
          </p:cNvPr>
          <p:cNvSpPr>
            <a:spLocks noGrp="1"/>
          </p:cNvSpPr>
          <p:nvPr>
            <p:ph type="dt" sz="half" idx="10"/>
          </p:nvPr>
        </p:nvSpPr>
        <p:spPr/>
        <p:txBody>
          <a:bodyPr/>
          <a:lstStyle/>
          <a:p>
            <a:fld id="{C4A6D105-0BF8-4429-9F89-A98727EAB3EC}" type="datetimeFigureOut">
              <a:rPr lang="en-US" smtClean="0"/>
              <a:t>2/5/2021</a:t>
            </a:fld>
            <a:endParaRPr lang="en-US"/>
          </a:p>
        </p:txBody>
      </p:sp>
      <p:sp>
        <p:nvSpPr>
          <p:cNvPr id="5" name="Footer Placeholder 4">
            <a:extLst>
              <a:ext uri="{FF2B5EF4-FFF2-40B4-BE49-F238E27FC236}">
                <a16:creationId xmlns:a16="http://schemas.microsoft.com/office/drawing/2014/main" id="{0EA8CE93-93EE-415C-A3ED-CEC186809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E34AE-755B-41D6-95DD-CCCC064752A0}"/>
              </a:ext>
            </a:extLst>
          </p:cNvPr>
          <p:cNvSpPr>
            <a:spLocks noGrp="1"/>
          </p:cNvSpPr>
          <p:nvPr>
            <p:ph type="sldNum" sz="quarter" idx="12"/>
          </p:nvPr>
        </p:nvSpPr>
        <p:spPr/>
        <p:txBody>
          <a:bodyPr/>
          <a:lstStyle/>
          <a:p>
            <a:fld id="{7F4AF83F-9558-4E41-8479-B7E8433D503C}" type="slidenum">
              <a:rPr lang="en-US" smtClean="0"/>
              <a:t>‹#›</a:t>
            </a:fld>
            <a:endParaRPr lang="en-US"/>
          </a:p>
        </p:txBody>
      </p:sp>
    </p:spTree>
    <p:extLst>
      <p:ext uri="{BB962C8B-B14F-4D97-AF65-F5344CB8AC3E}">
        <p14:creationId xmlns:p14="http://schemas.microsoft.com/office/powerpoint/2010/main" val="25635148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386134-9A23-430E-8AFC-A613118888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46D0A-2D6A-440F-B4BD-14501BC164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C9F97-D459-4B06-97C3-FE4B64832BC8}"/>
              </a:ext>
            </a:extLst>
          </p:cNvPr>
          <p:cNvSpPr>
            <a:spLocks noGrp="1"/>
          </p:cNvSpPr>
          <p:nvPr>
            <p:ph type="dt" sz="half" idx="10"/>
          </p:nvPr>
        </p:nvSpPr>
        <p:spPr/>
        <p:txBody>
          <a:bodyPr/>
          <a:lstStyle/>
          <a:p>
            <a:fld id="{C4A6D105-0BF8-4429-9F89-A98727EAB3EC}" type="datetimeFigureOut">
              <a:rPr lang="en-US" smtClean="0"/>
              <a:t>2/5/2021</a:t>
            </a:fld>
            <a:endParaRPr lang="en-US"/>
          </a:p>
        </p:txBody>
      </p:sp>
      <p:sp>
        <p:nvSpPr>
          <p:cNvPr id="5" name="Footer Placeholder 4">
            <a:extLst>
              <a:ext uri="{FF2B5EF4-FFF2-40B4-BE49-F238E27FC236}">
                <a16:creationId xmlns:a16="http://schemas.microsoft.com/office/drawing/2014/main" id="{E937CED6-B210-4DA1-ABB0-8076BBA80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C3A51C-B86F-4E50-BCAC-1638D17C3A5C}"/>
              </a:ext>
            </a:extLst>
          </p:cNvPr>
          <p:cNvSpPr>
            <a:spLocks noGrp="1"/>
          </p:cNvSpPr>
          <p:nvPr>
            <p:ph type="sldNum" sz="quarter" idx="12"/>
          </p:nvPr>
        </p:nvSpPr>
        <p:spPr/>
        <p:txBody>
          <a:bodyPr/>
          <a:lstStyle/>
          <a:p>
            <a:fld id="{7F4AF83F-9558-4E41-8479-B7E8433D503C}" type="slidenum">
              <a:rPr lang="en-US" smtClean="0"/>
              <a:t>‹#›</a:t>
            </a:fld>
            <a:endParaRPr lang="en-US"/>
          </a:p>
        </p:txBody>
      </p:sp>
    </p:spTree>
    <p:extLst>
      <p:ext uri="{BB962C8B-B14F-4D97-AF65-F5344CB8AC3E}">
        <p14:creationId xmlns:p14="http://schemas.microsoft.com/office/powerpoint/2010/main" val="2972042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2B3CF1-2B5B-4A19-8D2B-F9D0072BA95F}" type="datetime1">
              <a:rPr lang="en-US" smtClean="0"/>
              <a:t>2/5/2021</a:t>
            </a:fld>
            <a:endParaRPr lang="en-US" dirty="0"/>
          </a:p>
        </p:txBody>
      </p:sp>
      <p:sp>
        <p:nvSpPr>
          <p:cNvPr id="6" name="Footer Placeholder 5"/>
          <p:cNvSpPr>
            <a:spLocks noGrp="1"/>
          </p:cNvSpPr>
          <p:nvPr>
            <p:ph type="ftr" sz="quarter" idx="11"/>
          </p:nvPr>
        </p:nvSpPr>
        <p:spPr/>
        <p:txBody>
          <a:bodyPr/>
          <a:lstStyle/>
          <a:p>
            <a:r>
              <a:rPr lang="en-US"/>
              <a:t>UNITED HORSE COALITION 2019</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8573387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700F37-8E81-40F2-8059-C07D55668308}" type="datetime1">
              <a:rPr lang="en-US" smtClean="0"/>
              <a:t>2/5/2021</a:t>
            </a:fld>
            <a:endParaRPr lang="en-US" dirty="0"/>
          </a:p>
        </p:txBody>
      </p:sp>
      <p:sp>
        <p:nvSpPr>
          <p:cNvPr id="8" name="Footer Placeholder 7"/>
          <p:cNvSpPr>
            <a:spLocks noGrp="1"/>
          </p:cNvSpPr>
          <p:nvPr>
            <p:ph type="ftr" sz="quarter" idx="11"/>
          </p:nvPr>
        </p:nvSpPr>
        <p:spPr/>
        <p:txBody>
          <a:bodyPr/>
          <a:lstStyle/>
          <a:p>
            <a:r>
              <a:rPr lang="en-US"/>
              <a:t>UNITED HORSE COALITION 2019</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8191265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B9A2D1-8C01-421D-B590-2C1FE2F4E322}" type="datetime1">
              <a:rPr lang="en-US" smtClean="0"/>
              <a:t>2/5/2021</a:t>
            </a:fld>
            <a:endParaRPr lang="en-US" dirty="0"/>
          </a:p>
        </p:txBody>
      </p:sp>
      <p:sp>
        <p:nvSpPr>
          <p:cNvPr id="4" name="Footer Placeholder 3"/>
          <p:cNvSpPr>
            <a:spLocks noGrp="1"/>
          </p:cNvSpPr>
          <p:nvPr>
            <p:ph type="ftr" sz="quarter" idx="11"/>
          </p:nvPr>
        </p:nvSpPr>
        <p:spPr/>
        <p:txBody>
          <a:bodyPr/>
          <a:lstStyle/>
          <a:p>
            <a:r>
              <a:rPr lang="en-US"/>
              <a:t>UNITED HORSE COALITION 2019</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7993881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AB2396-7203-4C0B-972D-C5932D5A4E0B}" type="datetime1">
              <a:rPr lang="en-US" smtClean="0"/>
              <a:t>2/5/2021</a:t>
            </a:fld>
            <a:endParaRPr lang="en-US" dirty="0"/>
          </a:p>
        </p:txBody>
      </p:sp>
      <p:sp>
        <p:nvSpPr>
          <p:cNvPr id="3" name="Footer Placeholder 2"/>
          <p:cNvSpPr>
            <a:spLocks noGrp="1"/>
          </p:cNvSpPr>
          <p:nvPr>
            <p:ph type="ftr" sz="quarter" idx="11"/>
          </p:nvPr>
        </p:nvSpPr>
        <p:spPr/>
        <p:txBody>
          <a:bodyPr/>
          <a:lstStyle/>
          <a:p>
            <a:r>
              <a:rPr lang="en-US"/>
              <a:t>UNITED HORSE COALITION 2019</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5353174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885F62-8FB9-4AC1-9646-473D6F882C3D}" type="datetime1">
              <a:rPr lang="en-US" smtClean="0"/>
              <a:t>2/5/2021</a:t>
            </a:fld>
            <a:endParaRPr lang="en-US" dirty="0"/>
          </a:p>
        </p:txBody>
      </p:sp>
      <p:sp>
        <p:nvSpPr>
          <p:cNvPr id="6" name="Footer Placeholder 5"/>
          <p:cNvSpPr>
            <a:spLocks noGrp="1"/>
          </p:cNvSpPr>
          <p:nvPr>
            <p:ph type="ftr" sz="quarter" idx="11"/>
          </p:nvPr>
        </p:nvSpPr>
        <p:spPr/>
        <p:txBody>
          <a:bodyPr/>
          <a:lstStyle/>
          <a:p>
            <a:r>
              <a:rPr lang="en-US"/>
              <a:t>UNITED HORSE COALITION 2019</a:t>
            </a:r>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 uri="{28A0092B-C50C-407E-A947-70E740481C1C}">
                    <a14:useLocalDpi xmlns:a14="http://schemas.microsoft.com/office/drawing/2010/main" val="0"/>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0499244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ACB199-57C5-4001-B1D5-17B774CF4364}" type="datetime1">
              <a:rPr lang="en-US" smtClean="0"/>
              <a:t>2/5/2021</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 uri="{28A0092B-C50C-407E-A947-70E740481C1C}">
                    <a14:useLocalDpi xmlns:a14="http://schemas.microsoft.com/office/drawing/2010/main" val="0"/>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6142848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AF0FF0DB-023C-4192-B520-4A0BC89BAD99}" type="datetime1">
              <a:rPr lang="en-US" smtClean="0"/>
              <a:t>2/5/2021</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r>
              <a:rPr lang="en-US"/>
              <a:t>UNITED HORSE COALITION 2019</a:t>
            </a:r>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 uri="{28A0092B-C50C-407E-A947-70E740481C1C}">
                    <a14:useLocalDpi xmlns:a14="http://schemas.microsoft.com/office/drawing/2010/main" val="0"/>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82702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hf hd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4516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B107A2-2580-4EDA-86C8-65F6DABB3E16}" type="datetimeFigureOut">
              <a:rPr lang="en-US" smtClean="0"/>
              <a:t>2/5/2021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00FAB-81E4-4797-BB54-3ADB78D376F8}" type="slidenum">
              <a:rPr lang="en-US" smtClean="0"/>
              <a:t>‹#›</a:t>
            </a:fld>
            <a:endParaRPr lang="en-US"/>
          </a:p>
        </p:txBody>
      </p:sp>
    </p:spTree>
    <p:extLst>
      <p:ext uri="{BB962C8B-B14F-4D97-AF65-F5344CB8AC3E}">
        <p14:creationId xmlns:p14="http://schemas.microsoft.com/office/powerpoint/2010/main" val="37558467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5BD054-3DA8-49C9-8178-3FBBBE79B0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CC19AF-6A41-4078-A49D-4FF6D9F533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8EF68-4116-4F7E-B596-085B07871C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A6D105-0BF8-4429-9F89-A98727EAB3EC}" type="datetimeFigureOut">
              <a:rPr lang="en-US" smtClean="0"/>
              <a:t>2/5/2021</a:t>
            </a:fld>
            <a:endParaRPr lang="en-US"/>
          </a:p>
        </p:txBody>
      </p:sp>
      <p:sp>
        <p:nvSpPr>
          <p:cNvPr id="5" name="Footer Placeholder 4">
            <a:extLst>
              <a:ext uri="{FF2B5EF4-FFF2-40B4-BE49-F238E27FC236}">
                <a16:creationId xmlns:a16="http://schemas.microsoft.com/office/drawing/2014/main" id="{F90041CE-65A8-43E2-B4BD-E8D88283C9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6CA1C9-EE7E-4E58-9744-3403E47CA0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4AF83F-9558-4E41-8479-B7E8433D503C}" type="slidenum">
              <a:rPr lang="en-US" smtClean="0"/>
              <a:t>‹#›</a:t>
            </a:fld>
            <a:endParaRPr lang="en-US"/>
          </a:p>
        </p:txBody>
      </p:sp>
    </p:spTree>
    <p:extLst>
      <p:ext uri="{BB962C8B-B14F-4D97-AF65-F5344CB8AC3E}">
        <p14:creationId xmlns:p14="http://schemas.microsoft.com/office/powerpoint/2010/main" val="35504163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mailto:UHC@horsecouncil.org" TargetMode="Externa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51.jpe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52.jpe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4.png"/><Relationship Id="rId7" Type="http://schemas.microsoft.com/office/2007/relationships/hdphoto" Target="../media/hdphoto2.wdp"/><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7" Type="http://schemas.microsoft.com/office/2007/relationships/hdphoto" Target="../media/hdphoto2.wdp"/><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68.jpe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7" Type="http://schemas.microsoft.com/office/2007/relationships/hdphoto" Target="../media/hdphoto2.wdp"/><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hyperlink" Target="mailto:UHC@horsecouncil.org"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700096-98BF-4181-AEC1-B3FA211F98D3}"/>
              </a:ext>
            </a:extLst>
          </p:cNvPr>
          <p:cNvSpPr>
            <a:spLocks noGrp="1"/>
          </p:cNvSpPr>
          <p:nvPr>
            <p:ph type="ftr" sz="quarter" idx="11"/>
          </p:nvPr>
        </p:nvSpPr>
        <p:spPr/>
        <p:txBody>
          <a:bodyPr/>
          <a:lstStyle/>
          <a:p>
            <a:r>
              <a:rPr lang="en-US" dirty="0"/>
              <a:t>UNITED HORSE COALITION 2021</a:t>
            </a:r>
          </a:p>
        </p:txBody>
      </p:sp>
      <p:sp>
        <p:nvSpPr>
          <p:cNvPr id="3" name="Slide Number Placeholder 2">
            <a:extLst>
              <a:ext uri="{FF2B5EF4-FFF2-40B4-BE49-F238E27FC236}">
                <a16:creationId xmlns:a16="http://schemas.microsoft.com/office/drawing/2014/main" id="{7E13A08E-6FE4-4662-ACCE-9FE1A65D82CB}"/>
              </a:ext>
            </a:extLst>
          </p:cNvPr>
          <p:cNvSpPr>
            <a:spLocks noGrp="1"/>
          </p:cNvSpPr>
          <p:nvPr>
            <p:ph type="sldNum" sz="quarter" idx="12"/>
          </p:nvPr>
        </p:nvSpPr>
        <p:spPr/>
        <p:txBody>
          <a:bodyPr/>
          <a:lstStyle/>
          <a:p>
            <a:fld id="{4FAB73BC-B049-4115-A692-8D63A059BFB8}" type="slidenum">
              <a:rPr lang="en-US" smtClean="0"/>
              <a:t>1</a:t>
            </a:fld>
            <a:endParaRPr lang="en-US" dirty="0"/>
          </a:p>
        </p:txBody>
      </p:sp>
      <p:pic>
        <p:nvPicPr>
          <p:cNvPr id="7" name="Picture 6" descr="A picture containing outdoor, mammal, donkey, horse&#10;&#10;Description automatically generated">
            <a:extLst>
              <a:ext uri="{FF2B5EF4-FFF2-40B4-BE49-F238E27FC236}">
                <a16:creationId xmlns:a16="http://schemas.microsoft.com/office/drawing/2014/main" id="{CCC6EA77-4074-4785-8C84-E43657624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3989578"/>
          </a:xfrm>
          <a:prstGeom prst="rect">
            <a:avLst/>
          </a:prstGeom>
        </p:spPr>
      </p:pic>
      <p:pic>
        <p:nvPicPr>
          <p:cNvPr id="9" name="Picture 8" descr="Logo&#10;&#10;Description automatically generated">
            <a:extLst>
              <a:ext uri="{FF2B5EF4-FFF2-40B4-BE49-F238E27FC236}">
                <a16:creationId xmlns:a16="http://schemas.microsoft.com/office/drawing/2014/main" id="{16F3D6AE-E82D-4E72-ABB2-C6451448E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470" y="617055"/>
            <a:ext cx="7826642" cy="2940229"/>
          </a:xfrm>
          <a:prstGeom prst="rect">
            <a:avLst/>
          </a:prstGeom>
        </p:spPr>
      </p:pic>
      <p:sp>
        <p:nvSpPr>
          <p:cNvPr id="10" name="TextBox 9">
            <a:extLst>
              <a:ext uri="{FF2B5EF4-FFF2-40B4-BE49-F238E27FC236}">
                <a16:creationId xmlns:a16="http://schemas.microsoft.com/office/drawing/2014/main" id="{3259301B-BF97-4438-BCD1-C33CF872EB3A}"/>
              </a:ext>
            </a:extLst>
          </p:cNvPr>
          <p:cNvSpPr txBox="1"/>
          <p:nvPr/>
        </p:nvSpPr>
        <p:spPr>
          <a:xfrm>
            <a:off x="1305232" y="4284406"/>
            <a:ext cx="7374194" cy="1569660"/>
          </a:xfrm>
          <a:prstGeom prst="rect">
            <a:avLst/>
          </a:prstGeom>
          <a:noFill/>
        </p:spPr>
        <p:txBody>
          <a:bodyPr wrap="square" rtlCol="0">
            <a:spAutoFit/>
          </a:bodyPr>
          <a:lstStyle/>
          <a:p>
            <a:r>
              <a:rPr lang="en-US" sz="2400" dirty="0"/>
              <a:t>CONTACT:</a:t>
            </a:r>
          </a:p>
          <a:p>
            <a:r>
              <a:rPr lang="en-US" sz="2400" dirty="0"/>
              <a:t>Ashley Harkins – UHC Director</a:t>
            </a:r>
          </a:p>
          <a:p>
            <a:r>
              <a:rPr lang="en-US" sz="2400" dirty="0">
                <a:hlinkClick r:id="rId5"/>
              </a:rPr>
              <a:t>UHC@horsecouncil.org</a:t>
            </a:r>
            <a:endParaRPr lang="en-US" sz="2400" dirty="0"/>
          </a:p>
          <a:p>
            <a:r>
              <a:rPr lang="en-US" sz="2400" dirty="0"/>
              <a:t>www.unitedhorsecoalition.org</a:t>
            </a:r>
          </a:p>
        </p:txBody>
      </p:sp>
    </p:spTree>
    <p:extLst>
      <p:ext uri="{BB962C8B-B14F-4D97-AF65-F5344CB8AC3E}">
        <p14:creationId xmlns:p14="http://schemas.microsoft.com/office/powerpoint/2010/main" val="120702680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AAAE-83EE-4B82-8F57-5B90844A2123}"/>
              </a:ext>
            </a:extLst>
          </p:cNvPr>
          <p:cNvSpPr>
            <a:spLocks noGrp="1"/>
          </p:cNvSpPr>
          <p:nvPr>
            <p:ph type="title"/>
          </p:nvPr>
        </p:nvSpPr>
        <p:spPr>
          <a:xfrm>
            <a:off x="3657600" y="452827"/>
            <a:ext cx="6809014" cy="713067"/>
          </a:xfrm>
        </p:spPr>
        <p:txBody>
          <a:bodyPr>
            <a:noAutofit/>
          </a:bodyPr>
          <a:lstStyle/>
          <a:p>
            <a:pPr algn="ctr"/>
            <a:r>
              <a:rPr lang="en-US" sz="3600" dirty="0"/>
              <a:t>Associate and Supportive Members</a:t>
            </a:r>
          </a:p>
        </p:txBody>
      </p:sp>
      <p:sp>
        <p:nvSpPr>
          <p:cNvPr id="7" name="Footer Placeholder 6">
            <a:extLst>
              <a:ext uri="{FF2B5EF4-FFF2-40B4-BE49-F238E27FC236}">
                <a16:creationId xmlns:a16="http://schemas.microsoft.com/office/drawing/2014/main" id="{74386C7A-4CAB-41AB-97FE-CF56118F647B}"/>
              </a:ext>
            </a:extLst>
          </p:cNvPr>
          <p:cNvSpPr>
            <a:spLocks noGrp="1"/>
          </p:cNvSpPr>
          <p:nvPr>
            <p:ph type="ftr" sz="quarter" idx="11"/>
          </p:nvPr>
        </p:nvSpPr>
        <p:spPr/>
        <p:txBody>
          <a:bodyPr/>
          <a:lstStyle/>
          <a:p>
            <a:r>
              <a:rPr lang="en-US" dirty="0"/>
              <a:t>UNITED HORSE COALITION 2021</a:t>
            </a:r>
          </a:p>
        </p:txBody>
      </p:sp>
      <p:sp>
        <p:nvSpPr>
          <p:cNvPr id="8" name="Slide Number Placeholder 7">
            <a:extLst>
              <a:ext uri="{FF2B5EF4-FFF2-40B4-BE49-F238E27FC236}">
                <a16:creationId xmlns:a16="http://schemas.microsoft.com/office/drawing/2014/main" id="{21EEDD65-4784-4054-8AE4-9BB91E426D5E}"/>
              </a:ext>
            </a:extLst>
          </p:cNvPr>
          <p:cNvSpPr>
            <a:spLocks noGrp="1"/>
          </p:cNvSpPr>
          <p:nvPr>
            <p:ph type="sldNum" sz="quarter" idx="12"/>
          </p:nvPr>
        </p:nvSpPr>
        <p:spPr/>
        <p:txBody>
          <a:bodyPr/>
          <a:lstStyle/>
          <a:p>
            <a:fld id="{4FAB73BC-B049-4115-A692-8D63A059BFB8}" type="slidenum">
              <a:rPr lang="en-US" smtClean="0"/>
              <a:t>10</a:t>
            </a:fld>
            <a:endParaRPr lang="en-US" dirty="0"/>
          </a:p>
        </p:txBody>
      </p:sp>
      <p:sp>
        <p:nvSpPr>
          <p:cNvPr id="10" name="Rectangle 9">
            <a:extLst>
              <a:ext uri="{FF2B5EF4-FFF2-40B4-BE49-F238E27FC236}">
                <a16:creationId xmlns:a16="http://schemas.microsoft.com/office/drawing/2014/main" id="{6F2E889C-C4DB-4FD5-9653-24D19FC9B5B4}"/>
              </a:ext>
            </a:extLst>
          </p:cNvPr>
          <p:cNvSpPr/>
          <p:nvPr/>
        </p:nvSpPr>
        <p:spPr>
          <a:xfrm>
            <a:off x="1221921" y="1546996"/>
            <a:ext cx="10244328" cy="13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13B3C76-6B9D-4F57-8479-981D38F70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52" y="306097"/>
            <a:ext cx="2847434" cy="1069694"/>
          </a:xfrm>
          <a:prstGeom prst="rect">
            <a:avLst/>
          </a:prstGeom>
        </p:spPr>
      </p:pic>
      <p:pic>
        <p:nvPicPr>
          <p:cNvPr id="4" name="Picture 3">
            <a:extLst>
              <a:ext uri="{FF2B5EF4-FFF2-40B4-BE49-F238E27FC236}">
                <a16:creationId xmlns:a16="http://schemas.microsoft.com/office/drawing/2014/main" id="{F944B7AA-D3C1-4150-894C-F442CB2CB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74" y="3050064"/>
            <a:ext cx="2443053" cy="867231"/>
          </a:xfrm>
          <a:prstGeom prst="rect">
            <a:avLst/>
          </a:prstGeom>
        </p:spPr>
      </p:pic>
      <p:pic>
        <p:nvPicPr>
          <p:cNvPr id="2050" name="Picture 2" descr="National HBPA Logo">
            <a:extLst>
              <a:ext uri="{FF2B5EF4-FFF2-40B4-BE49-F238E27FC236}">
                <a16:creationId xmlns:a16="http://schemas.microsoft.com/office/drawing/2014/main" id="{396F94AB-EC6C-4551-9FBE-F809072425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136" y="4359177"/>
            <a:ext cx="1428750" cy="15199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nnesota Horse Council">
            <a:extLst>
              <a:ext uri="{FF2B5EF4-FFF2-40B4-BE49-F238E27FC236}">
                <a16:creationId xmlns:a16="http://schemas.microsoft.com/office/drawing/2014/main" id="{D9E4C77A-3267-447D-AD2C-0B2CA49E47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3444" y="4477717"/>
            <a:ext cx="2271032" cy="12616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the equine network">
            <a:extLst>
              <a:ext uri="{FF2B5EF4-FFF2-40B4-BE49-F238E27FC236}">
                <a16:creationId xmlns:a16="http://schemas.microsoft.com/office/drawing/2014/main" id="{C20057CF-AF55-4014-BA59-A7953AA428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0562" y="2886412"/>
            <a:ext cx="2506495" cy="12908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34E6311-B83F-4B8C-B2C6-D33EF79E218C}"/>
              </a:ext>
            </a:extLst>
          </p:cNvPr>
          <p:cNvSpPr/>
          <p:nvPr/>
        </p:nvSpPr>
        <p:spPr>
          <a:xfrm>
            <a:off x="5855069" y="2083385"/>
            <a:ext cx="48985" cy="3943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2D7396-18D6-457F-8838-F6516DD6A58B}"/>
              </a:ext>
            </a:extLst>
          </p:cNvPr>
          <p:cNvSpPr txBox="1"/>
          <p:nvPr/>
        </p:nvSpPr>
        <p:spPr>
          <a:xfrm>
            <a:off x="1171338" y="1926415"/>
            <a:ext cx="3438762" cy="523220"/>
          </a:xfrm>
          <a:prstGeom prst="rect">
            <a:avLst/>
          </a:prstGeom>
          <a:noFill/>
        </p:spPr>
        <p:txBody>
          <a:bodyPr wrap="none" rtlCol="0">
            <a:spAutoFit/>
          </a:bodyPr>
          <a:lstStyle/>
          <a:p>
            <a:r>
              <a:rPr lang="en-US" sz="2800" dirty="0"/>
              <a:t>Associate Members</a:t>
            </a:r>
          </a:p>
        </p:txBody>
      </p:sp>
      <p:sp>
        <p:nvSpPr>
          <p:cNvPr id="20" name="TextBox 19">
            <a:extLst>
              <a:ext uri="{FF2B5EF4-FFF2-40B4-BE49-F238E27FC236}">
                <a16:creationId xmlns:a16="http://schemas.microsoft.com/office/drawing/2014/main" id="{70CFC576-425E-4178-B5C9-2C3138ECF33D}"/>
              </a:ext>
            </a:extLst>
          </p:cNvPr>
          <p:cNvSpPr txBox="1"/>
          <p:nvPr/>
        </p:nvSpPr>
        <p:spPr>
          <a:xfrm>
            <a:off x="6777481" y="1927474"/>
            <a:ext cx="3654142" cy="523220"/>
          </a:xfrm>
          <a:prstGeom prst="rect">
            <a:avLst/>
          </a:prstGeom>
          <a:noFill/>
        </p:spPr>
        <p:txBody>
          <a:bodyPr wrap="none" rtlCol="0">
            <a:spAutoFit/>
          </a:bodyPr>
          <a:lstStyle/>
          <a:p>
            <a:r>
              <a:rPr lang="en-US" sz="2800" dirty="0"/>
              <a:t>Supportive Members</a:t>
            </a:r>
          </a:p>
        </p:txBody>
      </p:sp>
      <p:pic>
        <p:nvPicPr>
          <p:cNvPr id="14" name="Picture 13">
            <a:extLst>
              <a:ext uri="{FF2B5EF4-FFF2-40B4-BE49-F238E27FC236}">
                <a16:creationId xmlns:a16="http://schemas.microsoft.com/office/drawing/2014/main" id="{A37B179D-1CB2-4547-9F71-C14B3751C2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9659" y="2428435"/>
            <a:ext cx="4741536" cy="3898090"/>
          </a:xfrm>
          <a:prstGeom prst="rect">
            <a:avLst/>
          </a:prstGeom>
        </p:spPr>
      </p:pic>
    </p:spTree>
    <p:extLst>
      <p:ext uri="{BB962C8B-B14F-4D97-AF65-F5344CB8AC3E}">
        <p14:creationId xmlns:p14="http://schemas.microsoft.com/office/powerpoint/2010/main" val="2083191513"/>
      </p:ext>
    </p:extLst>
  </p:cSld>
  <p:clrMapOvr>
    <a:masterClrMapping/>
  </p:clrMapOvr>
  <p:transition spd="slow" advTm="53957">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AAAE-83EE-4B82-8F57-5B90844A2123}"/>
              </a:ext>
            </a:extLst>
          </p:cNvPr>
          <p:cNvSpPr>
            <a:spLocks noGrp="1"/>
          </p:cNvSpPr>
          <p:nvPr>
            <p:ph type="title"/>
          </p:nvPr>
        </p:nvSpPr>
        <p:spPr>
          <a:xfrm>
            <a:off x="3624943" y="220091"/>
            <a:ext cx="4796028" cy="713067"/>
          </a:xfrm>
        </p:spPr>
        <p:txBody>
          <a:bodyPr>
            <a:noAutofit/>
          </a:bodyPr>
          <a:lstStyle/>
          <a:p>
            <a:pPr algn="ctr"/>
            <a:r>
              <a:rPr lang="en-US" sz="3600" dirty="0"/>
              <a:t>NON-PROFIT Members</a:t>
            </a:r>
          </a:p>
        </p:txBody>
      </p:sp>
      <p:sp>
        <p:nvSpPr>
          <p:cNvPr id="7" name="Footer Placeholder 6">
            <a:extLst>
              <a:ext uri="{FF2B5EF4-FFF2-40B4-BE49-F238E27FC236}">
                <a16:creationId xmlns:a16="http://schemas.microsoft.com/office/drawing/2014/main" id="{74386C7A-4CAB-41AB-97FE-CF56118F647B}"/>
              </a:ext>
            </a:extLst>
          </p:cNvPr>
          <p:cNvSpPr>
            <a:spLocks noGrp="1"/>
          </p:cNvSpPr>
          <p:nvPr>
            <p:ph type="ftr" sz="quarter" idx="11"/>
          </p:nvPr>
        </p:nvSpPr>
        <p:spPr/>
        <p:txBody>
          <a:bodyPr/>
          <a:lstStyle/>
          <a:p>
            <a:r>
              <a:rPr lang="en-US" dirty="0"/>
              <a:t>UNITED HORSE COALITION 2021</a:t>
            </a:r>
          </a:p>
        </p:txBody>
      </p:sp>
      <p:sp>
        <p:nvSpPr>
          <p:cNvPr id="8" name="Slide Number Placeholder 7">
            <a:extLst>
              <a:ext uri="{FF2B5EF4-FFF2-40B4-BE49-F238E27FC236}">
                <a16:creationId xmlns:a16="http://schemas.microsoft.com/office/drawing/2014/main" id="{21EEDD65-4784-4054-8AE4-9BB91E426D5E}"/>
              </a:ext>
            </a:extLst>
          </p:cNvPr>
          <p:cNvSpPr>
            <a:spLocks noGrp="1"/>
          </p:cNvSpPr>
          <p:nvPr>
            <p:ph type="sldNum" sz="quarter" idx="12"/>
          </p:nvPr>
        </p:nvSpPr>
        <p:spPr/>
        <p:txBody>
          <a:bodyPr/>
          <a:lstStyle/>
          <a:p>
            <a:fld id="{4FAB73BC-B049-4115-A692-8D63A059BFB8}" type="slidenum">
              <a:rPr lang="en-US" smtClean="0"/>
              <a:t>11</a:t>
            </a:fld>
            <a:endParaRPr lang="en-US" dirty="0"/>
          </a:p>
        </p:txBody>
      </p:sp>
      <p:pic>
        <p:nvPicPr>
          <p:cNvPr id="12" name="Picture 11">
            <a:extLst>
              <a:ext uri="{FF2B5EF4-FFF2-40B4-BE49-F238E27FC236}">
                <a16:creationId xmlns:a16="http://schemas.microsoft.com/office/drawing/2014/main" id="{313B3C76-6B9D-4F57-8479-981D38F70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20" y="220091"/>
            <a:ext cx="2847434" cy="1069694"/>
          </a:xfrm>
          <a:prstGeom prst="rect">
            <a:avLst/>
          </a:prstGeom>
        </p:spPr>
      </p:pic>
      <p:pic>
        <p:nvPicPr>
          <p:cNvPr id="4" name="Picture 3">
            <a:extLst>
              <a:ext uri="{FF2B5EF4-FFF2-40B4-BE49-F238E27FC236}">
                <a16:creationId xmlns:a16="http://schemas.microsoft.com/office/drawing/2014/main" id="{7E50A4F0-C7D7-4053-83D0-A4230C5E3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8106" y="1082672"/>
            <a:ext cx="6882821" cy="5481757"/>
          </a:xfrm>
          <a:prstGeom prst="rect">
            <a:avLst/>
          </a:prstGeom>
        </p:spPr>
      </p:pic>
      <p:pic>
        <p:nvPicPr>
          <p:cNvPr id="11" name="Picture 10" descr="A horse with a sign on its head&#10;&#10;Description automatically generated with medium confidence">
            <a:extLst>
              <a:ext uri="{FF2B5EF4-FFF2-40B4-BE49-F238E27FC236}">
                <a16:creationId xmlns:a16="http://schemas.microsoft.com/office/drawing/2014/main" id="{2D3CDD47-2D67-41C8-B606-09169CBC79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645" y="1616246"/>
            <a:ext cx="2752298" cy="4122964"/>
          </a:xfrm>
          <a:prstGeom prst="rect">
            <a:avLst/>
          </a:prstGeom>
        </p:spPr>
      </p:pic>
    </p:spTree>
    <p:extLst>
      <p:ext uri="{BB962C8B-B14F-4D97-AF65-F5344CB8AC3E}">
        <p14:creationId xmlns:p14="http://schemas.microsoft.com/office/powerpoint/2010/main" val="3334351566"/>
      </p:ext>
    </p:extLst>
  </p:cSld>
  <p:clrMapOvr>
    <a:masterClrMapping/>
  </p:clrMapOvr>
  <p:transition spd="slow" advTm="53957">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AAAE-83EE-4B82-8F57-5B90844A2123}"/>
              </a:ext>
            </a:extLst>
          </p:cNvPr>
          <p:cNvSpPr>
            <a:spLocks noGrp="1"/>
          </p:cNvSpPr>
          <p:nvPr>
            <p:ph type="title"/>
          </p:nvPr>
        </p:nvSpPr>
        <p:spPr>
          <a:xfrm>
            <a:off x="3624943" y="220091"/>
            <a:ext cx="4796028" cy="713067"/>
          </a:xfrm>
        </p:spPr>
        <p:txBody>
          <a:bodyPr>
            <a:noAutofit/>
          </a:bodyPr>
          <a:lstStyle/>
          <a:p>
            <a:pPr algn="ctr"/>
            <a:r>
              <a:rPr lang="en-US" sz="3600" dirty="0"/>
              <a:t>NON-PROFIT Members</a:t>
            </a:r>
          </a:p>
        </p:txBody>
      </p:sp>
      <p:sp>
        <p:nvSpPr>
          <p:cNvPr id="7" name="Footer Placeholder 6">
            <a:extLst>
              <a:ext uri="{FF2B5EF4-FFF2-40B4-BE49-F238E27FC236}">
                <a16:creationId xmlns:a16="http://schemas.microsoft.com/office/drawing/2014/main" id="{74386C7A-4CAB-41AB-97FE-CF56118F647B}"/>
              </a:ext>
            </a:extLst>
          </p:cNvPr>
          <p:cNvSpPr>
            <a:spLocks noGrp="1"/>
          </p:cNvSpPr>
          <p:nvPr>
            <p:ph type="ftr" sz="quarter" idx="11"/>
          </p:nvPr>
        </p:nvSpPr>
        <p:spPr/>
        <p:txBody>
          <a:bodyPr/>
          <a:lstStyle/>
          <a:p>
            <a:r>
              <a:rPr lang="en-US" dirty="0"/>
              <a:t>UNITED HORSE COALITION 2021</a:t>
            </a:r>
          </a:p>
        </p:txBody>
      </p:sp>
      <p:sp>
        <p:nvSpPr>
          <p:cNvPr id="8" name="Slide Number Placeholder 7">
            <a:extLst>
              <a:ext uri="{FF2B5EF4-FFF2-40B4-BE49-F238E27FC236}">
                <a16:creationId xmlns:a16="http://schemas.microsoft.com/office/drawing/2014/main" id="{21EEDD65-4784-4054-8AE4-9BB91E426D5E}"/>
              </a:ext>
            </a:extLst>
          </p:cNvPr>
          <p:cNvSpPr>
            <a:spLocks noGrp="1"/>
          </p:cNvSpPr>
          <p:nvPr>
            <p:ph type="sldNum" sz="quarter" idx="12"/>
          </p:nvPr>
        </p:nvSpPr>
        <p:spPr/>
        <p:txBody>
          <a:bodyPr/>
          <a:lstStyle/>
          <a:p>
            <a:fld id="{4FAB73BC-B049-4115-A692-8D63A059BFB8}" type="slidenum">
              <a:rPr lang="en-US" smtClean="0"/>
              <a:t>12</a:t>
            </a:fld>
            <a:endParaRPr lang="en-US" dirty="0"/>
          </a:p>
        </p:txBody>
      </p:sp>
      <p:pic>
        <p:nvPicPr>
          <p:cNvPr id="12" name="Picture 11">
            <a:extLst>
              <a:ext uri="{FF2B5EF4-FFF2-40B4-BE49-F238E27FC236}">
                <a16:creationId xmlns:a16="http://schemas.microsoft.com/office/drawing/2014/main" id="{313B3C76-6B9D-4F57-8479-981D38F70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09" y="220091"/>
            <a:ext cx="2847434" cy="1069694"/>
          </a:xfrm>
          <a:prstGeom prst="rect">
            <a:avLst/>
          </a:prstGeom>
        </p:spPr>
      </p:pic>
      <p:pic>
        <p:nvPicPr>
          <p:cNvPr id="5" name="Picture 4">
            <a:extLst>
              <a:ext uri="{FF2B5EF4-FFF2-40B4-BE49-F238E27FC236}">
                <a16:creationId xmlns:a16="http://schemas.microsoft.com/office/drawing/2014/main" id="{EBC9CFBB-32A5-4B2A-BCB1-4D2C4D7CB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1960" y="982121"/>
            <a:ext cx="7216187" cy="5473225"/>
          </a:xfrm>
          <a:prstGeom prst="rect">
            <a:avLst/>
          </a:prstGeom>
        </p:spPr>
      </p:pic>
      <p:pic>
        <p:nvPicPr>
          <p:cNvPr id="9" name="Picture 8" descr="A horse sticking its head out of a window&#10;&#10;Description automatically generated">
            <a:extLst>
              <a:ext uri="{FF2B5EF4-FFF2-40B4-BE49-F238E27FC236}">
                <a16:creationId xmlns:a16="http://schemas.microsoft.com/office/drawing/2014/main" id="{42729153-19BD-45AE-8A48-8C109A99B3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962" y="1490013"/>
            <a:ext cx="3039836" cy="4559754"/>
          </a:xfrm>
          <a:prstGeom prst="rect">
            <a:avLst/>
          </a:prstGeom>
        </p:spPr>
      </p:pic>
    </p:spTree>
    <p:extLst>
      <p:ext uri="{BB962C8B-B14F-4D97-AF65-F5344CB8AC3E}">
        <p14:creationId xmlns:p14="http://schemas.microsoft.com/office/powerpoint/2010/main" val="3606214745"/>
      </p:ext>
    </p:extLst>
  </p:cSld>
  <p:clrMapOvr>
    <a:masterClrMapping/>
  </p:clrMapOvr>
  <p:transition spd="slow" advTm="53957">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AAAE-83EE-4B82-8F57-5B90844A2123}"/>
              </a:ext>
            </a:extLst>
          </p:cNvPr>
          <p:cNvSpPr>
            <a:spLocks noGrp="1"/>
          </p:cNvSpPr>
          <p:nvPr>
            <p:ph type="title"/>
          </p:nvPr>
        </p:nvSpPr>
        <p:spPr>
          <a:xfrm>
            <a:off x="4157907" y="473722"/>
            <a:ext cx="4796028" cy="713067"/>
          </a:xfrm>
        </p:spPr>
        <p:txBody>
          <a:bodyPr>
            <a:noAutofit/>
          </a:bodyPr>
          <a:lstStyle/>
          <a:p>
            <a:pPr algn="ctr"/>
            <a:r>
              <a:rPr lang="en-US" sz="3600" dirty="0"/>
              <a:t>NON-PROFIT Members</a:t>
            </a:r>
          </a:p>
        </p:txBody>
      </p:sp>
      <p:sp>
        <p:nvSpPr>
          <p:cNvPr id="7" name="Footer Placeholder 6">
            <a:extLst>
              <a:ext uri="{FF2B5EF4-FFF2-40B4-BE49-F238E27FC236}">
                <a16:creationId xmlns:a16="http://schemas.microsoft.com/office/drawing/2014/main" id="{74386C7A-4CAB-41AB-97FE-CF56118F647B}"/>
              </a:ext>
            </a:extLst>
          </p:cNvPr>
          <p:cNvSpPr>
            <a:spLocks noGrp="1"/>
          </p:cNvSpPr>
          <p:nvPr>
            <p:ph type="ftr" sz="quarter" idx="11"/>
          </p:nvPr>
        </p:nvSpPr>
        <p:spPr/>
        <p:txBody>
          <a:bodyPr/>
          <a:lstStyle/>
          <a:p>
            <a:r>
              <a:rPr lang="en-US" dirty="0"/>
              <a:t>UNITED HORSE COALITION 2021</a:t>
            </a:r>
          </a:p>
        </p:txBody>
      </p:sp>
      <p:sp>
        <p:nvSpPr>
          <p:cNvPr id="8" name="Slide Number Placeholder 7">
            <a:extLst>
              <a:ext uri="{FF2B5EF4-FFF2-40B4-BE49-F238E27FC236}">
                <a16:creationId xmlns:a16="http://schemas.microsoft.com/office/drawing/2014/main" id="{21EEDD65-4784-4054-8AE4-9BB91E426D5E}"/>
              </a:ext>
            </a:extLst>
          </p:cNvPr>
          <p:cNvSpPr>
            <a:spLocks noGrp="1"/>
          </p:cNvSpPr>
          <p:nvPr>
            <p:ph type="sldNum" sz="quarter" idx="12"/>
          </p:nvPr>
        </p:nvSpPr>
        <p:spPr/>
        <p:txBody>
          <a:bodyPr/>
          <a:lstStyle/>
          <a:p>
            <a:fld id="{4FAB73BC-B049-4115-A692-8D63A059BFB8}" type="slidenum">
              <a:rPr lang="en-US" smtClean="0"/>
              <a:t>13</a:t>
            </a:fld>
            <a:endParaRPr lang="en-US" dirty="0"/>
          </a:p>
        </p:txBody>
      </p:sp>
      <p:pic>
        <p:nvPicPr>
          <p:cNvPr id="12" name="Picture 11">
            <a:extLst>
              <a:ext uri="{FF2B5EF4-FFF2-40B4-BE49-F238E27FC236}">
                <a16:creationId xmlns:a16="http://schemas.microsoft.com/office/drawing/2014/main" id="{313B3C76-6B9D-4F57-8479-981D38F70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742" y="248812"/>
            <a:ext cx="2847434" cy="1069694"/>
          </a:xfrm>
          <a:prstGeom prst="rect">
            <a:avLst/>
          </a:prstGeom>
        </p:spPr>
      </p:pic>
      <p:pic>
        <p:nvPicPr>
          <p:cNvPr id="5" name="Picture 4">
            <a:extLst>
              <a:ext uri="{FF2B5EF4-FFF2-40B4-BE49-F238E27FC236}">
                <a16:creationId xmlns:a16="http://schemas.microsoft.com/office/drawing/2014/main" id="{A886219D-D997-451F-A51B-15C6B93AE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7250" y="1635657"/>
            <a:ext cx="9451413" cy="4568930"/>
          </a:xfrm>
          <a:prstGeom prst="rect">
            <a:avLst/>
          </a:prstGeom>
        </p:spPr>
      </p:pic>
      <p:sp>
        <p:nvSpPr>
          <p:cNvPr id="6" name="Rectangle 5">
            <a:extLst>
              <a:ext uri="{FF2B5EF4-FFF2-40B4-BE49-F238E27FC236}">
                <a16:creationId xmlns:a16="http://schemas.microsoft.com/office/drawing/2014/main" id="{FAC4DE01-DBB1-43F3-9E52-3E09B04815EF}"/>
              </a:ext>
            </a:extLst>
          </p:cNvPr>
          <p:cNvSpPr/>
          <p:nvPr/>
        </p:nvSpPr>
        <p:spPr>
          <a:xfrm>
            <a:off x="6555921" y="1318506"/>
            <a:ext cx="1159329" cy="477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429999"/>
      </p:ext>
    </p:extLst>
  </p:cSld>
  <p:clrMapOvr>
    <a:masterClrMapping/>
  </p:clrMapOvr>
  <p:transition spd="slow" advTm="53957">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AAAE-83EE-4B82-8F57-5B90844A2123}"/>
              </a:ext>
            </a:extLst>
          </p:cNvPr>
          <p:cNvSpPr>
            <a:spLocks noGrp="1"/>
          </p:cNvSpPr>
          <p:nvPr>
            <p:ph type="title"/>
          </p:nvPr>
        </p:nvSpPr>
        <p:spPr>
          <a:xfrm>
            <a:off x="3657600" y="452827"/>
            <a:ext cx="6809014" cy="713067"/>
          </a:xfrm>
        </p:spPr>
        <p:txBody>
          <a:bodyPr>
            <a:noAutofit/>
          </a:bodyPr>
          <a:lstStyle/>
          <a:p>
            <a:pPr algn="ctr"/>
            <a:r>
              <a:rPr lang="en-US" sz="3600" dirty="0"/>
              <a:t>Partnerships/Collaborations</a:t>
            </a:r>
          </a:p>
        </p:txBody>
      </p:sp>
      <p:sp>
        <p:nvSpPr>
          <p:cNvPr id="7" name="Footer Placeholder 6">
            <a:extLst>
              <a:ext uri="{FF2B5EF4-FFF2-40B4-BE49-F238E27FC236}">
                <a16:creationId xmlns:a16="http://schemas.microsoft.com/office/drawing/2014/main" id="{74386C7A-4CAB-41AB-97FE-CF56118F647B}"/>
              </a:ext>
            </a:extLst>
          </p:cNvPr>
          <p:cNvSpPr>
            <a:spLocks noGrp="1"/>
          </p:cNvSpPr>
          <p:nvPr>
            <p:ph type="ftr" sz="quarter" idx="11"/>
          </p:nvPr>
        </p:nvSpPr>
        <p:spPr/>
        <p:txBody>
          <a:bodyPr/>
          <a:lstStyle/>
          <a:p>
            <a:r>
              <a:rPr lang="en-US" dirty="0"/>
              <a:t>UNITED HORSE COALITION 2021</a:t>
            </a:r>
          </a:p>
        </p:txBody>
      </p:sp>
      <p:sp>
        <p:nvSpPr>
          <p:cNvPr id="8" name="Slide Number Placeholder 7">
            <a:extLst>
              <a:ext uri="{FF2B5EF4-FFF2-40B4-BE49-F238E27FC236}">
                <a16:creationId xmlns:a16="http://schemas.microsoft.com/office/drawing/2014/main" id="{21EEDD65-4784-4054-8AE4-9BB91E426D5E}"/>
              </a:ext>
            </a:extLst>
          </p:cNvPr>
          <p:cNvSpPr>
            <a:spLocks noGrp="1"/>
          </p:cNvSpPr>
          <p:nvPr>
            <p:ph type="sldNum" sz="quarter" idx="12"/>
          </p:nvPr>
        </p:nvSpPr>
        <p:spPr/>
        <p:txBody>
          <a:bodyPr/>
          <a:lstStyle/>
          <a:p>
            <a:fld id="{4FAB73BC-B049-4115-A692-8D63A059BFB8}" type="slidenum">
              <a:rPr lang="en-US" smtClean="0"/>
              <a:t>14</a:t>
            </a:fld>
            <a:endParaRPr lang="en-US" dirty="0"/>
          </a:p>
        </p:txBody>
      </p:sp>
      <p:sp>
        <p:nvSpPr>
          <p:cNvPr id="10" name="Rectangle 9">
            <a:extLst>
              <a:ext uri="{FF2B5EF4-FFF2-40B4-BE49-F238E27FC236}">
                <a16:creationId xmlns:a16="http://schemas.microsoft.com/office/drawing/2014/main" id="{6F2E889C-C4DB-4FD5-9653-24D19FC9B5B4}"/>
              </a:ext>
            </a:extLst>
          </p:cNvPr>
          <p:cNvSpPr/>
          <p:nvPr/>
        </p:nvSpPr>
        <p:spPr>
          <a:xfrm>
            <a:off x="1221921" y="1546996"/>
            <a:ext cx="10244328" cy="13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13B3C76-6B9D-4F57-8479-981D38F70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52" y="306097"/>
            <a:ext cx="2847434" cy="1069694"/>
          </a:xfrm>
          <a:prstGeom prst="rect">
            <a:avLst/>
          </a:prstGeom>
        </p:spPr>
      </p:pic>
      <p:sp>
        <p:nvSpPr>
          <p:cNvPr id="5" name="Rectangle 4">
            <a:extLst>
              <a:ext uri="{FF2B5EF4-FFF2-40B4-BE49-F238E27FC236}">
                <a16:creationId xmlns:a16="http://schemas.microsoft.com/office/drawing/2014/main" id="{034E6311-B83F-4B8C-B2C6-D33EF79E218C}"/>
              </a:ext>
            </a:extLst>
          </p:cNvPr>
          <p:cNvSpPr/>
          <p:nvPr/>
        </p:nvSpPr>
        <p:spPr>
          <a:xfrm>
            <a:off x="5855069" y="2083385"/>
            <a:ext cx="48985" cy="3943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2D7396-18D6-457F-8838-F6516DD6A58B}"/>
              </a:ext>
            </a:extLst>
          </p:cNvPr>
          <p:cNvSpPr txBox="1"/>
          <p:nvPr/>
        </p:nvSpPr>
        <p:spPr>
          <a:xfrm>
            <a:off x="1171338" y="1926415"/>
            <a:ext cx="4186274" cy="523220"/>
          </a:xfrm>
          <a:prstGeom prst="rect">
            <a:avLst/>
          </a:prstGeom>
          <a:noFill/>
        </p:spPr>
        <p:txBody>
          <a:bodyPr wrap="none" rtlCol="0">
            <a:spAutoFit/>
          </a:bodyPr>
          <a:lstStyle/>
          <a:p>
            <a:r>
              <a:rPr lang="en-US" sz="2800" dirty="0"/>
              <a:t>A Home for Every Horse</a:t>
            </a:r>
          </a:p>
        </p:txBody>
      </p:sp>
      <p:sp>
        <p:nvSpPr>
          <p:cNvPr id="20" name="TextBox 19">
            <a:extLst>
              <a:ext uri="{FF2B5EF4-FFF2-40B4-BE49-F238E27FC236}">
                <a16:creationId xmlns:a16="http://schemas.microsoft.com/office/drawing/2014/main" id="{70CFC576-425E-4178-B5C9-2C3138ECF33D}"/>
              </a:ext>
            </a:extLst>
          </p:cNvPr>
          <p:cNvSpPr txBox="1"/>
          <p:nvPr/>
        </p:nvSpPr>
        <p:spPr>
          <a:xfrm>
            <a:off x="6777481" y="1927474"/>
            <a:ext cx="4335418" cy="523220"/>
          </a:xfrm>
          <a:prstGeom prst="rect">
            <a:avLst/>
          </a:prstGeom>
          <a:noFill/>
        </p:spPr>
        <p:txBody>
          <a:bodyPr wrap="none" rtlCol="0">
            <a:spAutoFit/>
          </a:bodyPr>
          <a:lstStyle/>
          <a:p>
            <a:r>
              <a:rPr lang="en-US" sz="2800" dirty="0"/>
              <a:t>The Right Horse Initiative</a:t>
            </a:r>
          </a:p>
        </p:txBody>
      </p:sp>
      <p:pic>
        <p:nvPicPr>
          <p:cNvPr id="9" name="Picture 8" descr="A picture containing text, book&#10;&#10;Description automatically generated">
            <a:extLst>
              <a:ext uri="{FF2B5EF4-FFF2-40B4-BE49-F238E27FC236}">
                <a16:creationId xmlns:a16="http://schemas.microsoft.com/office/drawing/2014/main" id="{24886663-A4E8-4523-A452-206CD798F9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440" y="2965260"/>
            <a:ext cx="4651688" cy="2503227"/>
          </a:xfrm>
          <a:prstGeom prst="rect">
            <a:avLst/>
          </a:prstGeom>
        </p:spPr>
      </p:pic>
      <p:pic>
        <p:nvPicPr>
          <p:cNvPr id="13" name="Picture 12" descr="Text, logo&#10;&#10;Description automatically generated with medium confidence">
            <a:extLst>
              <a:ext uri="{FF2B5EF4-FFF2-40B4-BE49-F238E27FC236}">
                <a16:creationId xmlns:a16="http://schemas.microsoft.com/office/drawing/2014/main" id="{7B6F5883-696B-4C76-9BB6-EF0C55F9C0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961" y="2825281"/>
            <a:ext cx="4842651" cy="2773833"/>
          </a:xfrm>
          <a:prstGeom prst="rect">
            <a:avLst/>
          </a:prstGeom>
        </p:spPr>
      </p:pic>
    </p:spTree>
    <p:extLst>
      <p:ext uri="{BB962C8B-B14F-4D97-AF65-F5344CB8AC3E}">
        <p14:creationId xmlns:p14="http://schemas.microsoft.com/office/powerpoint/2010/main" val="425110287"/>
      </p:ext>
    </p:extLst>
  </p:cSld>
  <p:clrMapOvr>
    <a:masterClrMapping/>
  </p:clrMapOvr>
  <p:transition spd="slow" advTm="53957">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4DD4-FBBF-4348-9B9F-DFDC3D846231}"/>
              </a:ext>
            </a:extLst>
          </p:cNvPr>
          <p:cNvSpPr>
            <a:spLocks noGrp="1"/>
          </p:cNvSpPr>
          <p:nvPr>
            <p:ph type="title"/>
          </p:nvPr>
        </p:nvSpPr>
        <p:spPr>
          <a:xfrm>
            <a:off x="1069848" y="484632"/>
            <a:ext cx="10058400" cy="991830"/>
          </a:xfrm>
        </p:spPr>
        <p:txBody>
          <a:bodyPr/>
          <a:lstStyle/>
          <a:p>
            <a:r>
              <a:rPr lang="en-US" dirty="0"/>
              <a:t>Goals of the United Horse Coalition:</a:t>
            </a:r>
          </a:p>
        </p:txBody>
      </p:sp>
      <p:sp>
        <p:nvSpPr>
          <p:cNvPr id="3" name="Content Placeholder 2">
            <a:extLst>
              <a:ext uri="{FF2B5EF4-FFF2-40B4-BE49-F238E27FC236}">
                <a16:creationId xmlns:a16="http://schemas.microsoft.com/office/drawing/2014/main" id="{9546440C-A826-475E-889F-375F5D3BC0EF}"/>
              </a:ext>
            </a:extLst>
          </p:cNvPr>
          <p:cNvSpPr>
            <a:spLocks noGrp="1"/>
          </p:cNvSpPr>
          <p:nvPr>
            <p:ph idx="1"/>
          </p:nvPr>
        </p:nvSpPr>
        <p:spPr>
          <a:xfrm>
            <a:off x="941217" y="2663462"/>
            <a:ext cx="5154783" cy="3277998"/>
          </a:xfrm>
        </p:spPr>
        <p:txBody>
          <a:bodyPr>
            <a:normAutofit fontScale="92500" lnSpcReduction="10000"/>
          </a:bodyPr>
          <a:lstStyle/>
          <a:p>
            <a:r>
              <a:rPr lang="en-US" dirty="0"/>
              <a:t>Educating current and future horse owners on Responsible Ownership, proper care and breeding, and options available before a horse reaches a state of being at-risk.</a:t>
            </a:r>
          </a:p>
          <a:p>
            <a:r>
              <a:rPr lang="en-US" dirty="0"/>
              <a:t>Raising awareness about the issue of horses at-risk, and its impact on the horse industry.</a:t>
            </a:r>
          </a:p>
          <a:p>
            <a:r>
              <a:rPr lang="en-US" dirty="0"/>
              <a:t>Reducing the number of horses at-risk and working toward eliminating the problem.</a:t>
            </a:r>
          </a:p>
          <a:p>
            <a:r>
              <a:rPr lang="en-US" dirty="0"/>
              <a:t>Ensuring that horses are treated humanely and with dignity</a:t>
            </a:r>
          </a:p>
        </p:txBody>
      </p:sp>
      <p:sp>
        <p:nvSpPr>
          <p:cNvPr id="4" name="Footer Placeholder 3">
            <a:extLst>
              <a:ext uri="{FF2B5EF4-FFF2-40B4-BE49-F238E27FC236}">
                <a16:creationId xmlns:a16="http://schemas.microsoft.com/office/drawing/2014/main" id="{5EFA3E79-EF6A-48EC-8104-855516871D9E}"/>
              </a:ext>
            </a:extLst>
          </p:cNvPr>
          <p:cNvSpPr>
            <a:spLocks noGrp="1"/>
          </p:cNvSpPr>
          <p:nvPr>
            <p:ph type="ftr" sz="quarter" idx="11"/>
          </p:nvPr>
        </p:nvSpPr>
        <p:spPr/>
        <p:txBody>
          <a:bodyPr/>
          <a:lstStyle/>
          <a:p>
            <a:r>
              <a:rPr lang="en-US" dirty="0"/>
              <a:t>UNITED HORSE COALITION 2021</a:t>
            </a:r>
          </a:p>
        </p:txBody>
      </p:sp>
      <p:sp>
        <p:nvSpPr>
          <p:cNvPr id="5" name="Slide Number Placeholder 4">
            <a:extLst>
              <a:ext uri="{FF2B5EF4-FFF2-40B4-BE49-F238E27FC236}">
                <a16:creationId xmlns:a16="http://schemas.microsoft.com/office/drawing/2014/main" id="{3CF88BB8-3356-432C-B428-EE5718E2D85E}"/>
              </a:ext>
            </a:extLst>
          </p:cNvPr>
          <p:cNvSpPr>
            <a:spLocks noGrp="1"/>
          </p:cNvSpPr>
          <p:nvPr>
            <p:ph type="sldNum" sz="quarter" idx="12"/>
          </p:nvPr>
        </p:nvSpPr>
        <p:spPr/>
        <p:txBody>
          <a:bodyPr/>
          <a:lstStyle/>
          <a:p>
            <a:fld id="{4FAB73BC-B049-4115-A692-8D63A059BFB8}" type="slidenum">
              <a:rPr lang="en-US" smtClean="0"/>
              <a:t>15</a:t>
            </a:fld>
            <a:endParaRPr lang="en-US" dirty="0"/>
          </a:p>
        </p:txBody>
      </p:sp>
      <p:sp>
        <p:nvSpPr>
          <p:cNvPr id="6" name="Flowchart: Process 5">
            <a:extLst>
              <a:ext uri="{FF2B5EF4-FFF2-40B4-BE49-F238E27FC236}">
                <a16:creationId xmlns:a16="http://schemas.microsoft.com/office/drawing/2014/main" id="{E8361BE1-5AE4-46DC-A7D1-7B99216B89E6}"/>
              </a:ext>
            </a:extLst>
          </p:cNvPr>
          <p:cNvSpPr/>
          <p:nvPr/>
        </p:nvSpPr>
        <p:spPr>
          <a:xfrm>
            <a:off x="1069848" y="1518407"/>
            <a:ext cx="10058400" cy="25167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71C19A2-9014-4DE0-AD5D-3D7789B6A0AD}"/>
              </a:ext>
            </a:extLst>
          </p:cNvPr>
          <p:cNvSpPr txBox="1"/>
          <p:nvPr/>
        </p:nvSpPr>
        <p:spPr>
          <a:xfrm>
            <a:off x="1658588" y="1962807"/>
            <a:ext cx="8643456" cy="369332"/>
          </a:xfrm>
          <a:prstGeom prst="rect">
            <a:avLst/>
          </a:prstGeom>
          <a:noFill/>
        </p:spPr>
        <p:txBody>
          <a:bodyPr wrap="none" rtlCol="0">
            <a:spAutoFit/>
          </a:bodyPr>
          <a:lstStyle/>
          <a:p>
            <a:r>
              <a:rPr lang="en-US" dirty="0">
                <a:solidFill>
                  <a:schemeClr val="accent5"/>
                </a:solidFill>
              </a:rPr>
              <a:t>THE UHC IS COMMITTED TO HELPING HORSES AT-RISK, OR IN TRANSITION BY:</a:t>
            </a:r>
          </a:p>
        </p:txBody>
      </p:sp>
      <p:pic>
        <p:nvPicPr>
          <p:cNvPr id="9" name="Picture 8" descr="A horse sticking its head through a fence&#10;&#10;Description automatically generated">
            <a:extLst>
              <a:ext uri="{FF2B5EF4-FFF2-40B4-BE49-F238E27FC236}">
                <a16:creationId xmlns:a16="http://schemas.microsoft.com/office/drawing/2014/main" id="{FD594569-E51E-46D4-83F7-FF5A7853E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8617" y="2955783"/>
            <a:ext cx="5232315" cy="2158641"/>
          </a:xfrm>
          <a:prstGeom prst="rect">
            <a:avLst/>
          </a:prstGeom>
        </p:spPr>
      </p:pic>
    </p:spTree>
    <p:extLst>
      <p:ext uri="{BB962C8B-B14F-4D97-AF65-F5344CB8AC3E}">
        <p14:creationId xmlns:p14="http://schemas.microsoft.com/office/powerpoint/2010/main" val="3461435129"/>
      </p:ext>
    </p:extLst>
  </p:cSld>
  <p:clrMapOvr>
    <a:masterClrMapping/>
  </p:clrMapOvr>
  <mc:AlternateContent xmlns:mc="http://schemas.openxmlformats.org/markup-compatibility/2006" xmlns:p14="http://schemas.microsoft.com/office/powerpoint/2010/main">
    <mc:Choice Requires="p14">
      <p:transition spd="slow" p14:dur="2000" advTm="1204"/>
    </mc:Choice>
    <mc:Fallback xmlns="">
      <p:transition spd="slow" advTm="120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4DD4-FBBF-4348-9B9F-DFDC3D846231}"/>
              </a:ext>
            </a:extLst>
          </p:cNvPr>
          <p:cNvSpPr>
            <a:spLocks noGrp="1"/>
          </p:cNvSpPr>
          <p:nvPr>
            <p:ph type="title"/>
          </p:nvPr>
        </p:nvSpPr>
        <p:spPr>
          <a:xfrm>
            <a:off x="1069848" y="484632"/>
            <a:ext cx="10058400" cy="991830"/>
          </a:xfrm>
        </p:spPr>
        <p:txBody>
          <a:bodyPr/>
          <a:lstStyle/>
          <a:p>
            <a:r>
              <a:rPr lang="en-US" dirty="0"/>
              <a:t>Goals of the United Horse Coalition:</a:t>
            </a:r>
          </a:p>
        </p:txBody>
      </p:sp>
      <p:sp>
        <p:nvSpPr>
          <p:cNvPr id="3" name="Content Placeholder 2">
            <a:extLst>
              <a:ext uri="{FF2B5EF4-FFF2-40B4-BE49-F238E27FC236}">
                <a16:creationId xmlns:a16="http://schemas.microsoft.com/office/drawing/2014/main" id="{9546440C-A826-475E-889F-375F5D3BC0EF}"/>
              </a:ext>
            </a:extLst>
          </p:cNvPr>
          <p:cNvSpPr>
            <a:spLocks noGrp="1"/>
          </p:cNvSpPr>
          <p:nvPr>
            <p:ph idx="1"/>
          </p:nvPr>
        </p:nvSpPr>
        <p:spPr>
          <a:xfrm>
            <a:off x="5973465" y="2663462"/>
            <a:ext cx="5154783" cy="3277998"/>
          </a:xfrm>
        </p:spPr>
        <p:txBody>
          <a:bodyPr>
            <a:normAutofit lnSpcReduction="10000"/>
          </a:bodyPr>
          <a:lstStyle/>
          <a:p>
            <a:r>
              <a:rPr lang="en-US" dirty="0"/>
              <a:t>Facilitating the exchange of information on adoption, care, and alternative careers</a:t>
            </a:r>
          </a:p>
          <a:p>
            <a:r>
              <a:rPr lang="en-US" dirty="0"/>
              <a:t>Providing information on end-of-life decisions, including veterinary decisions, euthanasia, and disposal.</a:t>
            </a:r>
          </a:p>
          <a:p>
            <a:r>
              <a:rPr lang="en-US" dirty="0"/>
              <a:t>Explaining the issue through presentations at industry gatherings, including horse association meetings, conferences, symposiums, and horse fairs.</a:t>
            </a:r>
          </a:p>
        </p:txBody>
      </p:sp>
      <p:sp>
        <p:nvSpPr>
          <p:cNvPr id="4" name="Footer Placeholder 3">
            <a:extLst>
              <a:ext uri="{FF2B5EF4-FFF2-40B4-BE49-F238E27FC236}">
                <a16:creationId xmlns:a16="http://schemas.microsoft.com/office/drawing/2014/main" id="{5EFA3E79-EF6A-48EC-8104-855516871D9E}"/>
              </a:ext>
            </a:extLst>
          </p:cNvPr>
          <p:cNvSpPr>
            <a:spLocks noGrp="1"/>
          </p:cNvSpPr>
          <p:nvPr>
            <p:ph type="ftr" sz="quarter" idx="11"/>
          </p:nvPr>
        </p:nvSpPr>
        <p:spPr/>
        <p:txBody>
          <a:bodyPr/>
          <a:lstStyle/>
          <a:p>
            <a:r>
              <a:rPr lang="en-US" dirty="0"/>
              <a:t>UNITED HORSE COALITION 2021</a:t>
            </a:r>
          </a:p>
        </p:txBody>
      </p:sp>
      <p:sp>
        <p:nvSpPr>
          <p:cNvPr id="5" name="Slide Number Placeholder 4">
            <a:extLst>
              <a:ext uri="{FF2B5EF4-FFF2-40B4-BE49-F238E27FC236}">
                <a16:creationId xmlns:a16="http://schemas.microsoft.com/office/drawing/2014/main" id="{3CF88BB8-3356-432C-B428-EE5718E2D85E}"/>
              </a:ext>
            </a:extLst>
          </p:cNvPr>
          <p:cNvSpPr>
            <a:spLocks noGrp="1"/>
          </p:cNvSpPr>
          <p:nvPr>
            <p:ph type="sldNum" sz="quarter" idx="12"/>
          </p:nvPr>
        </p:nvSpPr>
        <p:spPr/>
        <p:txBody>
          <a:bodyPr/>
          <a:lstStyle/>
          <a:p>
            <a:fld id="{4FAB73BC-B049-4115-A692-8D63A059BFB8}" type="slidenum">
              <a:rPr lang="en-US" smtClean="0"/>
              <a:t>16</a:t>
            </a:fld>
            <a:endParaRPr lang="en-US" dirty="0"/>
          </a:p>
        </p:txBody>
      </p:sp>
      <p:sp>
        <p:nvSpPr>
          <p:cNvPr id="6" name="Flowchart: Process 5">
            <a:extLst>
              <a:ext uri="{FF2B5EF4-FFF2-40B4-BE49-F238E27FC236}">
                <a16:creationId xmlns:a16="http://schemas.microsoft.com/office/drawing/2014/main" id="{E8361BE1-5AE4-46DC-A7D1-7B99216B89E6}"/>
              </a:ext>
            </a:extLst>
          </p:cNvPr>
          <p:cNvSpPr/>
          <p:nvPr/>
        </p:nvSpPr>
        <p:spPr>
          <a:xfrm>
            <a:off x="1069848" y="1518407"/>
            <a:ext cx="10058400" cy="25167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71C19A2-9014-4DE0-AD5D-3D7789B6A0AD}"/>
              </a:ext>
            </a:extLst>
          </p:cNvPr>
          <p:cNvSpPr txBox="1"/>
          <p:nvPr/>
        </p:nvSpPr>
        <p:spPr>
          <a:xfrm>
            <a:off x="1658588" y="1962807"/>
            <a:ext cx="8643456" cy="369332"/>
          </a:xfrm>
          <a:prstGeom prst="rect">
            <a:avLst/>
          </a:prstGeom>
          <a:noFill/>
        </p:spPr>
        <p:txBody>
          <a:bodyPr wrap="none" rtlCol="0">
            <a:spAutoFit/>
          </a:bodyPr>
          <a:lstStyle/>
          <a:p>
            <a:r>
              <a:rPr lang="en-US" dirty="0">
                <a:solidFill>
                  <a:schemeClr val="accent5"/>
                </a:solidFill>
              </a:rPr>
              <a:t>THE UHC IS COMMITTED TO HELPING HORSES AT-RISK, OR IN TRANSITION BY:</a:t>
            </a:r>
          </a:p>
        </p:txBody>
      </p:sp>
      <p:pic>
        <p:nvPicPr>
          <p:cNvPr id="10" name="Picture 9" descr="A picture containing person, brown, clothing, wearing&#10;&#10;Description automatically generated">
            <a:extLst>
              <a:ext uri="{FF2B5EF4-FFF2-40B4-BE49-F238E27FC236}">
                <a16:creationId xmlns:a16="http://schemas.microsoft.com/office/drawing/2014/main" id="{BB7856E6-2A9D-4E68-8798-4BCF3A6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56" y="2496311"/>
            <a:ext cx="5416216" cy="3610811"/>
          </a:xfrm>
          <a:prstGeom prst="rect">
            <a:avLst/>
          </a:prstGeom>
        </p:spPr>
      </p:pic>
    </p:spTree>
    <p:extLst>
      <p:ext uri="{BB962C8B-B14F-4D97-AF65-F5344CB8AC3E}">
        <p14:creationId xmlns:p14="http://schemas.microsoft.com/office/powerpoint/2010/main" val="889070694"/>
      </p:ext>
    </p:extLst>
  </p:cSld>
  <p:clrMapOvr>
    <a:masterClrMapping/>
  </p:clrMapOvr>
  <p:transition spd="slow" advTm="26157">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4DD4-FBBF-4348-9B9F-DFDC3D846231}"/>
              </a:ext>
            </a:extLst>
          </p:cNvPr>
          <p:cNvSpPr>
            <a:spLocks noGrp="1"/>
          </p:cNvSpPr>
          <p:nvPr>
            <p:ph type="title"/>
          </p:nvPr>
        </p:nvSpPr>
        <p:spPr>
          <a:xfrm>
            <a:off x="1069848" y="484632"/>
            <a:ext cx="10058400" cy="991830"/>
          </a:xfrm>
        </p:spPr>
        <p:txBody>
          <a:bodyPr/>
          <a:lstStyle/>
          <a:p>
            <a:r>
              <a:rPr lang="en-US" dirty="0">
                <a:solidFill>
                  <a:srgbClr val="2B3954"/>
                </a:solidFill>
              </a:rPr>
              <a:t>WHAT DO WE DO?</a:t>
            </a:r>
          </a:p>
        </p:txBody>
      </p:sp>
      <p:sp>
        <p:nvSpPr>
          <p:cNvPr id="3" name="Content Placeholder 2">
            <a:extLst>
              <a:ext uri="{FF2B5EF4-FFF2-40B4-BE49-F238E27FC236}">
                <a16:creationId xmlns:a16="http://schemas.microsoft.com/office/drawing/2014/main" id="{9546440C-A826-475E-889F-375F5D3BC0EF}"/>
              </a:ext>
            </a:extLst>
          </p:cNvPr>
          <p:cNvSpPr>
            <a:spLocks noGrp="1"/>
          </p:cNvSpPr>
          <p:nvPr>
            <p:ph idx="1"/>
          </p:nvPr>
        </p:nvSpPr>
        <p:spPr>
          <a:xfrm>
            <a:off x="805960" y="2286000"/>
            <a:ext cx="4739164" cy="3722243"/>
          </a:xfrm>
        </p:spPr>
        <p:txBody>
          <a:bodyPr>
            <a:normAutofit/>
          </a:bodyPr>
          <a:lstStyle/>
          <a:p>
            <a:r>
              <a:rPr lang="en-US" sz="2800" dirty="0"/>
              <a:t>Educated.  Advocate.  Collaborate.</a:t>
            </a:r>
          </a:p>
          <a:p>
            <a:r>
              <a:rPr lang="en-US" sz="2800" dirty="0"/>
              <a:t>Educational Materials on Responsible Horse Ownership.</a:t>
            </a:r>
          </a:p>
          <a:p>
            <a:r>
              <a:rPr lang="en-US" sz="2800" dirty="0"/>
              <a:t>UHC Resource Database</a:t>
            </a:r>
          </a:p>
          <a:p>
            <a:r>
              <a:rPr lang="en-US" sz="2800" dirty="0"/>
              <a:t>The Equine Welfare Data Collective</a:t>
            </a:r>
          </a:p>
        </p:txBody>
      </p:sp>
      <p:sp>
        <p:nvSpPr>
          <p:cNvPr id="5" name="Slide Number Placeholder 4">
            <a:extLst>
              <a:ext uri="{FF2B5EF4-FFF2-40B4-BE49-F238E27FC236}">
                <a16:creationId xmlns:a16="http://schemas.microsoft.com/office/drawing/2014/main" id="{3CF88BB8-3356-432C-B428-EE5718E2D85E}"/>
              </a:ext>
            </a:extLst>
          </p:cNvPr>
          <p:cNvSpPr>
            <a:spLocks noGrp="1"/>
          </p:cNvSpPr>
          <p:nvPr>
            <p:ph type="sldNum" sz="quarter" idx="12"/>
          </p:nvPr>
        </p:nvSpPr>
        <p:spPr/>
        <p:txBody>
          <a:bodyPr/>
          <a:lstStyle/>
          <a:p>
            <a:fld id="{4FAB73BC-B049-4115-A692-8D63A059BFB8}" type="slidenum">
              <a:rPr lang="en-US" smtClean="0"/>
              <a:t>17</a:t>
            </a:fld>
            <a:endParaRPr lang="en-US" dirty="0"/>
          </a:p>
        </p:txBody>
      </p:sp>
      <p:sp>
        <p:nvSpPr>
          <p:cNvPr id="6" name="Flowchart: Process 5">
            <a:extLst>
              <a:ext uri="{FF2B5EF4-FFF2-40B4-BE49-F238E27FC236}">
                <a16:creationId xmlns:a16="http://schemas.microsoft.com/office/drawing/2014/main" id="{E8361BE1-5AE4-46DC-A7D1-7B99216B89E6}"/>
              </a:ext>
            </a:extLst>
          </p:cNvPr>
          <p:cNvSpPr/>
          <p:nvPr/>
        </p:nvSpPr>
        <p:spPr>
          <a:xfrm>
            <a:off x="1069848" y="1518407"/>
            <a:ext cx="10058400" cy="25167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71C19A2-9014-4DE0-AD5D-3D7789B6A0AD}"/>
              </a:ext>
            </a:extLst>
          </p:cNvPr>
          <p:cNvSpPr txBox="1"/>
          <p:nvPr/>
        </p:nvSpPr>
        <p:spPr>
          <a:xfrm>
            <a:off x="5545124" y="459660"/>
            <a:ext cx="5234744" cy="1015663"/>
          </a:xfrm>
          <a:prstGeom prst="rect">
            <a:avLst/>
          </a:prstGeom>
          <a:noFill/>
        </p:spPr>
        <p:txBody>
          <a:bodyPr wrap="square" rtlCol="0">
            <a:spAutoFit/>
          </a:bodyPr>
          <a:lstStyle/>
          <a:p>
            <a:r>
              <a:rPr lang="en-US" sz="2000" dirty="0">
                <a:solidFill>
                  <a:schemeClr val="accent5"/>
                </a:solidFill>
              </a:rPr>
              <a:t>Through industry collaboration, the UHC promotes education and options for at-risk and transitioning horses.</a:t>
            </a:r>
          </a:p>
        </p:txBody>
      </p:sp>
      <p:pic>
        <p:nvPicPr>
          <p:cNvPr id="8" name="Picture 7">
            <a:extLst>
              <a:ext uri="{FF2B5EF4-FFF2-40B4-BE49-F238E27FC236}">
                <a16:creationId xmlns:a16="http://schemas.microsoft.com/office/drawing/2014/main" id="{75897AAD-48EB-425C-B2F4-1F544080A3E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75228" y="1860259"/>
            <a:ext cx="5153020" cy="4048562"/>
          </a:xfrm>
          <a:prstGeom prst="rect">
            <a:avLst/>
          </a:prstGeom>
        </p:spPr>
      </p:pic>
    </p:spTree>
    <p:extLst>
      <p:ext uri="{BB962C8B-B14F-4D97-AF65-F5344CB8AC3E}">
        <p14:creationId xmlns:p14="http://schemas.microsoft.com/office/powerpoint/2010/main" val="2345319840"/>
      </p:ext>
    </p:extLst>
  </p:cSld>
  <p:clrMapOvr>
    <a:masterClrMapping/>
  </p:clrMapOvr>
  <mc:AlternateContent xmlns:mc="http://schemas.openxmlformats.org/markup-compatibility/2006" xmlns:p14="http://schemas.microsoft.com/office/powerpoint/2010/main">
    <mc:Choice Requires="p14">
      <p:transition spd="slow" p14:dur="2000" advTm="1204"/>
    </mc:Choice>
    <mc:Fallback xmlns="">
      <p:transition spd="slow" advTm="120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5">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7">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1" name="Oval 20">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17" name="Oval 21">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9" name="Rectangle 23">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icture containing looking, young, child, wearing&#10;&#10;Description automatically generated">
            <a:extLst>
              <a:ext uri="{FF2B5EF4-FFF2-40B4-BE49-F238E27FC236}">
                <a16:creationId xmlns:a16="http://schemas.microsoft.com/office/drawing/2014/main" id="{A889E598-4139-4F4A-BB1F-FB0D06A39889}"/>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1450" y="-1484768"/>
            <a:ext cx="12191980" cy="6857989"/>
          </a:xfrm>
          <a:prstGeom prst="rect">
            <a:avLst/>
          </a:prstGeom>
        </p:spPr>
      </p:pic>
      <p:sp>
        <p:nvSpPr>
          <p:cNvPr id="23" name="Rectangle 25">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675F88-5730-4819-A290-7F6D361BA2A9}"/>
              </a:ext>
            </a:extLst>
          </p:cNvPr>
          <p:cNvSpPr>
            <a:spLocks noGrp="1"/>
          </p:cNvSpPr>
          <p:nvPr>
            <p:ph type="title"/>
          </p:nvPr>
        </p:nvSpPr>
        <p:spPr>
          <a:xfrm>
            <a:off x="1051560" y="4355692"/>
            <a:ext cx="9085940" cy="1017529"/>
          </a:xfrm>
        </p:spPr>
        <p:txBody>
          <a:bodyPr vert="horz" lIns="91440" tIns="45720" rIns="91440" bIns="45720" rtlCol="0" anchor="b">
            <a:normAutofit/>
          </a:bodyPr>
          <a:lstStyle/>
          <a:p>
            <a:r>
              <a:rPr lang="en-US" sz="5200" dirty="0">
                <a:blipFill dpi="0" rotWithShape="1">
                  <a:blip r:embed="rId5"/>
                  <a:srcRect/>
                  <a:tile tx="6350" ty="-127000" sx="65000" sy="64000" flip="none" algn="tl"/>
                </a:blipFill>
              </a:rPr>
              <a:t>Promoting “Responsible Ownership.”</a:t>
            </a:r>
          </a:p>
        </p:txBody>
      </p:sp>
      <p:grpSp>
        <p:nvGrpSpPr>
          <p:cNvPr id="25" name="Group 27">
            <a:extLst>
              <a:ext uri="{FF2B5EF4-FFF2-40B4-BE49-F238E27FC236}">
                <a16:creationId xmlns:a16="http://schemas.microsoft.com/office/drawing/2014/main" id="{FA08BC01-A289-44B6-9133-2814052F9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29" name="Oval 28">
              <a:extLst>
                <a:ext uri="{FF2B5EF4-FFF2-40B4-BE49-F238E27FC236}">
                  <a16:creationId xmlns:a16="http://schemas.microsoft.com/office/drawing/2014/main" id="{A9CD65F9-B9FF-4981-AB43-F25748584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9">
              <a:extLst>
                <a:ext uri="{FF2B5EF4-FFF2-40B4-BE49-F238E27FC236}">
                  <a16:creationId xmlns:a16="http://schemas.microsoft.com/office/drawing/2014/main" id="{782EC907-6C80-4890-9ECB-3019DBC4D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Slide Number Placeholder 4">
            <a:extLst>
              <a:ext uri="{FF2B5EF4-FFF2-40B4-BE49-F238E27FC236}">
                <a16:creationId xmlns:a16="http://schemas.microsoft.com/office/drawing/2014/main" id="{FD994689-72C3-4C05-856E-7FC2254CE3FB}"/>
              </a:ext>
            </a:extLst>
          </p:cNvPr>
          <p:cNvSpPr>
            <a:spLocks noGrp="1"/>
          </p:cNvSpPr>
          <p:nvPr>
            <p:ph type="sldNum" sz="quarter" idx="12"/>
          </p:nvPr>
        </p:nvSpPr>
        <p:spPr>
          <a:xfrm>
            <a:off x="10191893" y="5331907"/>
            <a:ext cx="1193868" cy="640080"/>
          </a:xfrm>
        </p:spPr>
        <p:txBody>
          <a:bodyPr vert="horz" lIns="91440" tIns="45720" rIns="91440" bIns="45720" rtlCol="0" anchor="ctr">
            <a:normAutofit/>
          </a:bodyPr>
          <a:lstStyle/>
          <a:p>
            <a:pPr defTabSz="457200">
              <a:spcAft>
                <a:spcPts val="600"/>
              </a:spcAft>
            </a:pPr>
            <a:fld id="{4FAB73BC-B049-4115-A692-8D63A059BFB8}" type="slidenum">
              <a:rPr lang="en-US" smtClean="0"/>
              <a:pPr defTabSz="457200">
                <a:spcAft>
                  <a:spcPts val="600"/>
                </a:spcAft>
              </a:pPr>
              <a:t>18</a:t>
            </a:fld>
            <a:endParaRPr lang="en-US"/>
          </a:p>
        </p:txBody>
      </p:sp>
      <p:sp>
        <p:nvSpPr>
          <p:cNvPr id="33" name="TextBox 32">
            <a:extLst>
              <a:ext uri="{FF2B5EF4-FFF2-40B4-BE49-F238E27FC236}">
                <a16:creationId xmlns:a16="http://schemas.microsoft.com/office/drawing/2014/main" id="{26D7B482-C394-4397-9EAD-8EE69D387D96}"/>
              </a:ext>
            </a:extLst>
          </p:cNvPr>
          <p:cNvSpPr txBox="1"/>
          <p:nvPr/>
        </p:nvSpPr>
        <p:spPr>
          <a:xfrm>
            <a:off x="476754" y="5562598"/>
            <a:ext cx="98228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Rockwell" panose="02060603020205020403"/>
                <a:ea typeface="+mn-ea"/>
                <a:cs typeface="+mn-cs"/>
              </a:rPr>
              <a:t>Prevention</a:t>
            </a:r>
            <a:r>
              <a:rPr kumimoji="0" lang="en-US" sz="2000" b="0" i="0" u="none" strike="noStrike" kern="1200" cap="none" spc="0" normalizeH="0" baseline="0" noProof="0" dirty="0">
                <a:ln>
                  <a:noFill/>
                </a:ln>
                <a:solidFill>
                  <a:srgbClr val="002060"/>
                </a:solidFill>
                <a:effectLst/>
                <a:uLnTx/>
                <a:uFillTx/>
                <a:latin typeface="Rockwell" panose="02060603020205020403"/>
                <a:ea typeface="+mn-ea"/>
                <a:cs typeface="+mn-cs"/>
              </a:rPr>
              <a:t> is a great way to keep horses from becoming At-Risk in the first place.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Rockwell" panose="02060603020205020403"/>
                <a:ea typeface="+mn-ea"/>
                <a:cs typeface="+mn-cs"/>
              </a:rPr>
              <a:t>Helping owners make </a:t>
            </a:r>
            <a:r>
              <a:rPr kumimoji="0" lang="en-US" sz="2000" b="1" i="1" u="none" strike="noStrike" kern="1200" cap="none" spc="0" normalizeH="0" baseline="0" noProof="0" dirty="0">
                <a:ln>
                  <a:noFill/>
                </a:ln>
                <a:solidFill>
                  <a:srgbClr val="002060"/>
                </a:solidFill>
                <a:effectLst/>
                <a:uLnTx/>
                <a:uFillTx/>
                <a:latin typeface="Rockwell" panose="02060603020205020403"/>
                <a:ea typeface="+mn-ea"/>
                <a:cs typeface="+mn-cs"/>
              </a:rPr>
              <a:t>responsible</a:t>
            </a:r>
            <a:r>
              <a:rPr kumimoji="0" lang="en-US" sz="2000" b="0" i="0" u="none" strike="noStrike" kern="1200" cap="none" spc="0" normalizeH="0" baseline="0" noProof="0" dirty="0">
                <a:ln>
                  <a:noFill/>
                </a:ln>
                <a:solidFill>
                  <a:srgbClr val="002060"/>
                </a:solidFill>
                <a:effectLst/>
                <a:uLnTx/>
                <a:uFillTx/>
                <a:latin typeface="Rockwell" panose="02060603020205020403"/>
                <a:ea typeface="+mn-ea"/>
                <a:cs typeface="+mn-cs"/>
              </a:rPr>
              <a:t> decisions, by providing </a:t>
            </a:r>
            <a:r>
              <a:rPr kumimoji="0" lang="en-US" sz="2000" b="1" i="1" u="none" strike="noStrike" kern="1200" cap="none" spc="0" normalizeH="0" baseline="0" noProof="0" dirty="0">
                <a:ln>
                  <a:noFill/>
                </a:ln>
                <a:solidFill>
                  <a:srgbClr val="002060"/>
                </a:solidFill>
                <a:effectLst/>
                <a:uLnTx/>
                <a:uFillTx/>
                <a:latin typeface="Rockwell" panose="02060603020205020403"/>
                <a:ea typeface="+mn-ea"/>
                <a:cs typeface="+mn-cs"/>
              </a:rPr>
              <a:t>responsible</a:t>
            </a:r>
            <a:r>
              <a:rPr kumimoji="0" lang="en-US" sz="2000" b="0" i="0" u="none" strike="noStrike" kern="1200" cap="none" spc="0" normalizeH="0" baseline="0" noProof="0" dirty="0">
                <a:ln>
                  <a:noFill/>
                </a:ln>
                <a:solidFill>
                  <a:srgbClr val="002060"/>
                </a:solidFill>
                <a:effectLst/>
                <a:uLnTx/>
                <a:uFillTx/>
                <a:latin typeface="Rockwell" panose="02060603020205020403"/>
                <a:ea typeface="+mn-ea"/>
                <a:cs typeface="+mn-cs"/>
              </a:rPr>
              <a:t> choices</a:t>
            </a:r>
            <a:r>
              <a:rPr kumimoji="0" lang="en-US" sz="1800" b="0" i="0" u="none" strike="noStrike" kern="1200" cap="none" spc="0" normalizeH="0" baseline="0" noProof="0" dirty="0">
                <a:ln>
                  <a:noFill/>
                </a:ln>
                <a:solidFill>
                  <a:srgbClr val="002060"/>
                </a:solidFill>
                <a:effectLst/>
                <a:uLnTx/>
                <a:uFillTx/>
                <a:latin typeface="Rockwell" panose="02060603020205020403"/>
                <a:ea typeface="+mn-ea"/>
                <a:cs typeface="+mn-cs"/>
              </a:rPr>
              <a:t>.</a:t>
            </a:r>
          </a:p>
        </p:txBody>
      </p:sp>
    </p:spTree>
    <p:extLst>
      <p:ext uri="{BB962C8B-B14F-4D97-AF65-F5344CB8AC3E}">
        <p14:creationId xmlns:p14="http://schemas.microsoft.com/office/powerpoint/2010/main" val="1617267360"/>
      </p:ext>
    </p:extLst>
  </p:cSld>
  <p:clrMapOvr>
    <a:masterClrMapping/>
  </p:clrMapOvr>
  <mc:AlternateContent xmlns:mc="http://schemas.openxmlformats.org/markup-compatibility/2006" xmlns:p14="http://schemas.microsoft.com/office/powerpoint/2010/main">
    <mc:Choice Requires="p14">
      <p:transition spd="slow" p14:dur="2000" advTm="33285"/>
    </mc:Choice>
    <mc:Fallback xmlns="">
      <p:transition spd="slow" advTm="3328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AF06-45AB-40B3-AE15-10566B584C90}"/>
              </a:ext>
            </a:extLst>
          </p:cNvPr>
          <p:cNvSpPr>
            <a:spLocks noGrp="1"/>
          </p:cNvSpPr>
          <p:nvPr>
            <p:ph type="title"/>
          </p:nvPr>
        </p:nvSpPr>
        <p:spPr>
          <a:xfrm>
            <a:off x="1069848" y="484632"/>
            <a:ext cx="6206505" cy="707886"/>
          </a:xfrm>
        </p:spPr>
        <p:txBody>
          <a:bodyPr>
            <a:normAutofit fontScale="90000"/>
          </a:bodyPr>
          <a:lstStyle/>
          <a:p>
            <a:r>
              <a:rPr lang="en-US" dirty="0">
                <a:solidFill>
                  <a:srgbClr val="2B3954"/>
                </a:solidFill>
              </a:rPr>
              <a:t>What are our resources?</a:t>
            </a:r>
          </a:p>
        </p:txBody>
      </p:sp>
      <p:sp>
        <p:nvSpPr>
          <p:cNvPr id="3" name="Text Placeholder 2">
            <a:extLst>
              <a:ext uri="{FF2B5EF4-FFF2-40B4-BE49-F238E27FC236}">
                <a16:creationId xmlns:a16="http://schemas.microsoft.com/office/drawing/2014/main" id="{73396014-DC8C-4E8F-BFCB-835692F55FCB}"/>
              </a:ext>
            </a:extLst>
          </p:cNvPr>
          <p:cNvSpPr>
            <a:spLocks noGrp="1"/>
          </p:cNvSpPr>
          <p:nvPr>
            <p:ph type="body" idx="1"/>
          </p:nvPr>
        </p:nvSpPr>
        <p:spPr>
          <a:xfrm>
            <a:off x="365760" y="1440585"/>
            <a:ext cx="2301551" cy="640080"/>
          </a:xfrm>
        </p:spPr>
        <p:txBody>
          <a:bodyPr>
            <a:normAutofit fontScale="77500" lnSpcReduction="20000"/>
          </a:bodyPr>
          <a:lstStyle/>
          <a:p>
            <a:r>
              <a:rPr lang="en-US" dirty="0"/>
              <a:t>Resources for Current Owners:</a:t>
            </a:r>
          </a:p>
        </p:txBody>
      </p:sp>
      <p:sp>
        <p:nvSpPr>
          <p:cNvPr id="4" name="Content Placeholder 3">
            <a:extLst>
              <a:ext uri="{FF2B5EF4-FFF2-40B4-BE49-F238E27FC236}">
                <a16:creationId xmlns:a16="http://schemas.microsoft.com/office/drawing/2014/main" id="{17AF1008-3F9C-4175-8F25-518D5FAEF56E}"/>
              </a:ext>
            </a:extLst>
          </p:cNvPr>
          <p:cNvSpPr>
            <a:spLocks noGrp="1"/>
          </p:cNvSpPr>
          <p:nvPr>
            <p:ph sz="half" idx="2"/>
          </p:nvPr>
        </p:nvSpPr>
        <p:spPr>
          <a:xfrm>
            <a:off x="206248" y="2263220"/>
            <a:ext cx="2461063" cy="3989686"/>
          </a:xfrm>
        </p:spPr>
        <p:txBody>
          <a:bodyPr>
            <a:normAutofit fontScale="62500" lnSpcReduction="20000"/>
          </a:bodyPr>
          <a:lstStyle/>
          <a:p>
            <a:r>
              <a:rPr lang="en-US" dirty="0"/>
              <a:t>Facilities that accept horses</a:t>
            </a:r>
          </a:p>
          <a:p>
            <a:r>
              <a:rPr lang="en-US" dirty="0"/>
              <a:t>Questions to ask before surrendering/retiring a horse</a:t>
            </a:r>
          </a:p>
          <a:p>
            <a:r>
              <a:rPr lang="en-US" dirty="0"/>
              <a:t>Feed and hay safety net programs</a:t>
            </a:r>
          </a:p>
          <a:p>
            <a:r>
              <a:rPr lang="en-US" dirty="0"/>
              <a:t>Castration programs and clinics</a:t>
            </a:r>
          </a:p>
          <a:p>
            <a:r>
              <a:rPr lang="en-US" dirty="0"/>
              <a:t>Funding for Veterinary Care</a:t>
            </a:r>
          </a:p>
          <a:p>
            <a:r>
              <a:rPr lang="en-US" dirty="0"/>
              <a:t>Euthanasia programs and clinics</a:t>
            </a:r>
          </a:p>
          <a:p>
            <a:r>
              <a:rPr lang="en-US" dirty="0"/>
              <a:t>Information on helping owners with end of life decisions</a:t>
            </a:r>
          </a:p>
          <a:p>
            <a:r>
              <a:rPr lang="en-US" dirty="0"/>
              <a:t>Racing Aftercare, placement, and training</a:t>
            </a:r>
          </a:p>
          <a:p>
            <a:r>
              <a:rPr lang="en-US" dirty="0"/>
              <a:t>Other programs</a:t>
            </a:r>
          </a:p>
        </p:txBody>
      </p:sp>
      <p:sp>
        <p:nvSpPr>
          <p:cNvPr id="5" name="Text Placeholder 4">
            <a:extLst>
              <a:ext uri="{FF2B5EF4-FFF2-40B4-BE49-F238E27FC236}">
                <a16:creationId xmlns:a16="http://schemas.microsoft.com/office/drawing/2014/main" id="{A1F58DD0-B472-4661-AC28-FF513C7B5FAD}"/>
              </a:ext>
            </a:extLst>
          </p:cNvPr>
          <p:cNvSpPr>
            <a:spLocks noGrp="1"/>
          </p:cNvSpPr>
          <p:nvPr>
            <p:ph type="body" sz="quarter" idx="3"/>
          </p:nvPr>
        </p:nvSpPr>
        <p:spPr>
          <a:xfrm>
            <a:off x="2782762" y="1430262"/>
            <a:ext cx="2301551" cy="640080"/>
          </a:xfrm>
        </p:spPr>
        <p:txBody>
          <a:bodyPr>
            <a:normAutofit fontScale="77500" lnSpcReduction="20000"/>
          </a:bodyPr>
          <a:lstStyle/>
          <a:p>
            <a:r>
              <a:rPr lang="en-US" dirty="0"/>
              <a:t>Resources for Prospective Owners:</a:t>
            </a:r>
          </a:p>
        </p:txBody>
      </p:sp>
      <p:sp>
        <p:nvSpPr>
          <p:cNvPr id="6" name="Content Placeholder 5">
            <a:extLst>
              <a:ext uri="{FF2B5EF4-FFF2-40B4-BE49-F238E27FC236}">
                <a16:creationId xmlns:a16="http://schemas.microsoft.com/office/drawing/2014/main" id="{50E8535F-385A-4E57-96A0-1FF1B2E2ACB1}"/>
              </a:ext>
            </a:extLst>
          </p:cNvPr>
          <p:cNvSpPr>
            <a:spLocks noGrp="1"/>
          </p:cNvSpPr>
          <p:nvPr>
            <p:ph sz="quarter" idx="4"/>
          </p:nvPr>
        </p:nvSpPr>
        <p:spPr>
          <a:xfrm>
            <a:off x="2782762" y="2283098"/>
            <a:ext cx="2327718" cy="3291840"/>
          </a:xfrm>
        </p:spPr>
        <p:txBody>
          <a:bodyPr>
            <a:normAutofit fontScale="62500" lnSpcReduction="20000"/>
          </a:bodyPr>
          <a:lstStyle/>
          <a:p>
            <a:r>
              <a:rPr lang="en-US" dirty="0"/>
              <a:t>Owning Responsibly</a:t>
            </a:r>
          </a:p>
          <a:p>
            <a:r>
              <a:rPr lang="en-US" dirty="0"/>
              <a:t>Finding “The Right Horse”</a:t>
            </a:r>
          </a:p>
          <a:p>
            <a:r>
              <a:rPr lang="en-US" dirty="0"/>
              <a:t>Basic Horse Care and Costs</a:t>
            </a:r>
          </a:p>
          <a:p>
            <a:r>
              <a:rPr lang="en-US" dirty="0"/>
              <a:t>Alternatives to buying a horse</a:t>
            </a:r>
          </a:p>
          <a:p>
            <a:r>
              <a:rPr lang="en-US" dirty="0"/>
              <a:t>Is horse ownership right for me?</a:t>
            </a:r>
          </a:p>
          <a:p>
            <a:r>
              <a:rPr lang="en-US" dirty="0"/>
              <a:t>And other information</a:t>
            </a:r>
          </a:p>
        </p:txBody>
      </p:sp>
      <p:sp>
        <p:nvSpPr>
          <p:cNvPr id="8" name="Slide Number Placeholder 7">
            <a:extLst>
              <a:ext uri="{FF2B5EF4-FFF2-40B4-BE49-F238E27FC236}">
                <a16:creationId xmlns:a16="http://schemas.microsoft.com/office/drawing/2014/main" id="{E04F6493-41A2-44EA-AB7C-54E3D7067EFA}"/>
              </a:ext>
            </a:extLst>
          </p:cNvPr>
          <p:cNvSpPr>
            <a:spLocks noGrp="1"/>
          </p:cNvSpPr>
          <p:nvPr>
            <p:ph type="sldNum" sz="quarter" idx="12"/>
          </p:nvPr>
        </p:nvSpPr>
        <p:spPr/>
        <p:txBody>
          <a:bodyPr/>
          <a:lstStyle/>
          <a:p>
            <a:fld id="{4FAB73BC-B049-4115-A692-8D63A059BFB8}" type="slidenum">
              <a:rPr lang="en-US" smtClean="0"/>
              <a:t>19</a:t>
            </a:fld>
            <a:endParaRPr lang="en-US" dirty="0"/>
          </a:p>
        </p:txBody>
      </p:sp>
      <p:sp>
        <p:nvSpPr>
          <p:cNvPr id="10" name="TextBox 9">
            <a:extLst>
              <a:ext uri="{FF2B5EF4-FFF2-40B4-BE49-F238E27FC236}">
                <a16:creationId xmlns:a16="http://schemas.microsoft.com/office/drawing/2014/main" id="{3CA8A23E-2E8E-46F3-9EA4-AEF5A7B4E811}"/>
              </a:ext>
            </a:extLst>
          </p:cNvPr>
          <p:cNvSpPr txBox="1"/>
          <p:nvPr/>
        </p:nvSpPr>
        <p:spPr>
          <a:xfrm>
            <a:off x="5271010" y="1430262"/>
            <a:ext cx="2480993" cy="584775"/>
          </a:xfrm>
          <a:prstGeom prst="rect">
            <a:avLst/>
          </a:prstGeom>
          <a:noFill/>
        </p:spPr>
        <p:txBody>
          <a:bodyPr wrap="square" rtlCol="0">
            <a:spAutoFit/>
          </a:bodyPr>
          <a:lstStyle/>
          <a:p>
            <a:r>
              <a:rPr lang="en-US" sz="1600" b="1" dirty="0">
                <a:solidFill>
                  <a:schemeClr val="accent5">
                    <a:lumMod val="75000"/>
                  </a:schemeClr>
                </a:solidFill>
              </a:rPr>
              <a:t>Resources for Rescues and Sanctuaries:</a:t>
            </a:r>
          </a:p>
        </p:txBody>
      </p:sp>
      <p:sp>
        <p:nvSpPr>
          <p:cNvPr id="12" name="Content Placeholder 5">
            <a:extLst>
              <a:ext uri="{FF2B5EF4-FFF2-40B4-BE49-F238E27FC236}">
                <a16:creationId xmlns:a16="http://schemas.microsoft.com/office/drawing/2014/main" id="{11170B3F-3D41-496E-B680-9BE1E1E4D0EB}"/>
              </a:ext>
            </a:extLst>
          </p:cNvPr>
          <p:cNvSpPr txBox="1">
            <a:spLocks/>
          </p:cNvSpPr>
          <p:nvPr/>
        </p:nvSpPr>
        <p:spPr>
          <a:xfrm>
            <a:off x="5230370" y="2283098"/>
            <a:ext cx="2327718" cy="4072187"/>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1300" dirty="0"/>
              <a:t>Guidelines for Rescues</a:t>
            </a:r>
          </a:p>
          <a:p>
            <a:r>
              <a:rPr lang="en-US" sz="1300" dirty="0"/>
              <a:t>Accreditation</a:t>
            </a:r>
          </a:p>
          <a:p>
            <a:r>
              <a:rPr lang="en-US" sz="1300" dirty="0"/>
              <a:t>Matching programs for horses and adopters</a:t>
            </a:r>
          </a:p>
          <a:p>
            <a:r>
              <a:rPr lang="en-US" sz="1300" dirty="0"/>
              <a:t>Non-Profit Management</a:t>
            </a:r>
          </a:p>
          <a:p>
            <a:r>
              <a:rPr lang="en-US" sz="1300" dirty="0"/>
              <a:t>Fundraising</a:t>
            </a:r>
          </a:p>
          <a:p>
            <a:r>
              <a:rPr lang="en-US" sz="1300" dirty="0"/>
              <a:t>Equine Welfare Grants</a:t>
            </a:r>
          </a:p>
          <a:p>
            <a:r>
              <a:rPr lang="en-US" sz="1300" dirty="0"/>
              <a:t>USTA Financial Assistance</a:t>
            </a:r>
          </a:p>
          <a:p>
            <a:r>
              <a:rPr lang="en-US" sz="1300" dirty="0"/>
              <a:t>Other programs</a:t>
            </a:r>
          </a:p>
        </p:txBody>
      </p:sp>
      <p:sp>
        <p:nvSpPr>
          <p:cNvPr id="15" name="Rectangle 14">
            <a:extLst>
              <a:ext uri="{FF2B5EF4-FFF2-40B4-BE49-F238E27FC236}">
                <a16:creationId xmlns:a16="http://schemas.microsoft.com/office/drawing/2014/main" id="{FA7045B9-107F-45DF-8ECE-0A8C0A85630E}"/>
              </a:ext>
            </a:extLst>
          </p:cNvPr>
          <p:cNvSpPr/>
          <p:nvPr/>
        </p:nvSpPr>
        <p:spPr>
          <a:xfrm>
            <a:off x="1233335" y="1179816"/>
            <a:ext cx="5879530" cy="116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raphical user interface, website&#10;&#10;Description automatically generated">
            <a:extLst>
              <a:ext uri="{FF2B5EF4-FFF2-40B4-BE49-F238E27FC236}">
                <a16:creationId xmlns:a16="http://schemas.microsoft.com/office/drawing/2014/main" id="{8E7ECB16-1B26-457E-8A4D-41FE8859F84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752003" y="1334004"/>
            <a:ext cx="4300108" cy="45744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93648464"/>
      </p:ext>
    </p:extLst>
  </p:cSld>
  <p:clrMapOvr>
    <a:masterClrMapping/>
  </p:clrMapOvr>
  <mc:AlternateContent xmlns:mc="http://schemas.openxmlformats.org/markup-compatibility/2006" xmlns:p14="http://schemas.microsoft.com/office/powerpoint/2010/main">
    <mc:Choice Requires="p14">
      <p:transition spd="slow" p14:dur="2000" advTm="60614"/>
    </mc:Choice>
    <mc:Fallback xmlns="">
      <p:transition spd="slow" advTm="6061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6FB910C-8371-4830-BBCE-6175AC0F3AA4}"/>
              </a:ext>
            </a:extLst>
          </p:cNvPr>
          <p:cNvSpPr/>
          <p:nvPr/>
        </p:nvSpPr>
        <p:spPr>
          <a:xfrm>
            <a:off x="741680" y="220091"/>
            <a:ext cx="10993120" cy="3965829"/>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154DD4-FBBF-4348-9B9F-DFDC3D846231}"/>
              </a:ext>
            </a:extLst>
          </p:cNvPr>
          <p:cNvSpPr>
            <a:spLocks noGrp="1"/>
          </p:cNvSpPr>
          <p:nvPr>
            <p:ph type="title"/>
          </p:nvPr>
        </p:nvSpPr>
        <p:spPr>
          <a:xfrm>
            <a:off x="1321200" y="326520"/>
            <a:ext cx="4124452" cy="1159792"/>
          </a:xfrm>
        </p:spPr>
        <p:txBody>
          <a:bodyPr>
            <a:normAutofit/>
          </a:bodyPr>
          <a:lstStyle/>
          <a:p>
            <a:r>
              <a:rPr lang="en-US" sz="5800" dirty="0">
                <a:solidFill>
                  <a:srgbClr val="2B3954"/>
                </a:solidFill>
              </a:rPr>
              <a:t>TERMINONLOGY</a:t>
            </a:r>
          </a:p>
        </p:txBody>
      </p:sp>
      <p:sp>
        <p:nvSpPr>
          <p:cNvPr id="3" name="Content Placeholder 2">
            <a:extLst>
              <a:ext uri="{FF2B5EF4-FFF2-40B4-BE49-F238E27FC236}">
                <a16:creationId xmlns:a16="http://schemas.microsoft.com/office/drawing/2014/main" id="{9546440C-A826-475E-889F-375F5D3BC0EF}"/>
              </a:ext>
            </a:extLst>
          </p:cNvPr>
          <p:cNvSpPr>
            <a:spLocks noGrp="1"/>
          </p:cNvSpPr>
          <p:nvPr>
            <p:ph idx="1"/>
          </p:nvPr>
        </p:nvSpPr>
        <p:spPr>
          <a:xfrm>
            <a:off x="959505" y="2003592"/>
            <a:ext cx="10187031" cy="1846335"/>
          </a:xfrm>
        </p:spPr>
        <p:txBody>
          <a:bodyPr>
            <a:noAutofit/>
          </a:bodyPr>
          <a:lstStyle/>
          <a:p>
            <a:pPr lvl="1"/>
            <a:r>
              <a:rPr lang="en-US" sz="2400" dirty="0"/>
              <a:t>AT-RISK: An equine that has an increased possibility of experiencing a situation of neglect, abuse, or general poor welfare.</a:t>
            </a:r>
          </a:p>
          <a:p>
            <a:pPr lvl="1"/>
            <a:endParaRPr lang="en-US" sz="2400" dirty="0"/>
          </a:p>
          <a:p>
            <a:pPr lvl="1"/>
            <a:r>
              <a:rPr lang="en-US" sz="2400" dirty="0"/>
              <a:t>IN TRANSITION: Any equine that is currently in transition from one home, vocation, opportunity or owner to the next.  </a:t>
            </a:r>
          </a:p>
        </p:txBody>
      </p:sp>
      <p:sp>
        <p:nvSpPr>
          <p:cNvPr id="5" name="Slide Number Placeholder 4">
            <a:extLst>
              <a:ext uri="{FF2B5EF4-FFF2-40B4-BE49-F238E27FC236}">
                <a16:creationId xmlns:a16="http://schemas.microsoft.com/office/drawing/2014/main" id="{3CF88BB8-3356-432C-B428-EE5718E2D85E}"/>
              </a:ext>
            </a:extLst>
          </p:cNvPr>
          <p:cNvSpPr>
            <a:spLocks noGrp="1"/>
          </p:cNvSpPr>
          <p:nvPr>
            <p:ph type="sldNum" sz="quarter" idx="12"/>
          </p:nvPr>
        </p:nvSpPr>
        <p:spPr/>
        <p:txBody>
          <a:bodyPr/>
          <a:lstStyle/>
          <a:p>
            <a:fld id="{4FAB73BC-B049-4115-A692-8D63A059BFB8}" type="slidenum">
              <a:rPr lang="en-US" smtClean="0"/>
              <a:t>2</a:t>
            </a:fld>
            <a:endParaRPr lang="en-US" dirty="0"/>
          </a:p>
        </p:txBody>
      </p:sp>
      <p:sp>
        <p:nvSpPr>
          <p:cNvPr id="6" name="Flowchart: Process 5">
            <a:extLst>
              <a:ext uri="{FF2B5EF4-FFF2-40B4-BE49-F238E27FC236}">
                <a16:creationId xmlns:a16="http://schemas.microsoft.com/office/drawing/2014/main" id="{E8361BE1-5AE4-46DC-A7D1-7B99216B89E6}"/>
              </a:ext>
            </a:extLst>
          </p:cNvPr>
          <p:cNvSpPr/>
          <p:nvPr/>
        </p:nvSpPr>
        <p:spPr>
          <a:xfrm>
            <a:off x="1088136" y="1571021"/>
            <a:ext cx="10058400" cy="9657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71C19A2-9014-4DE0-AD5D-3D7789B6A0AD}"/>
              </a:ext>
            </a:extLst>
          </p:cNvPr>
          <p:cNvSpPr txBox="1"/>
          <p:nvPr/>
        </p:nvSpPr>
        <p:spPr>
          <a:xfrm>
            <a:off x="5445652" y="400663"/>
            <a:ext cx="5030832" cy="954107"/>
          </a:xfrm>
          <a:prstGeom prst="rect">
            <a:avLst/>
          </a:prstGeom>
          <a:noFill/>
        </p:spPr>
        <p:txBody>
          <a:bodyPr wrap="square" rtlCol="0">
            <a:spAutoFit/>
          </a:bodyPr>
          <a:lstStyle/>
          <a:p>
            <a:r>
              <a:rPr lang="en-US" sz="2800" dirty="0">
                <a:solidFill>
                  <a:schemeClr val="accent5"/>
                </a:solidFill>
              </a:rPr>
              <a:t>Changing the way we talk about “unwanted” horses</a:t>
            </a:r>
            <a:r>
              <a:rPr lang="en-US" dirty="0">
                <a:solidFill>
                  <a:schemeClr val="accent5"/>
                </a:solidFill>
              </a:rPr>
              <a:t>.</a:t>
            </a:r>
          </a:p>
        </p:txBody>
      </p:sp>
    </p:spTree>
    <p:extLst>
      <p:ext uri="{BB962C8B-B14F-4D97-AF65-F5344CB8AC3E}">
        <p14:creationId xmlns:p14="http://schemas.microsoft.com/office/powerpoint/2010/main" val="316222157"/>
      </p:ext>
    </p:extLst>
  </p:cSld>
  <p:clrMapOvr>
    <a:masterClrMapping/>
  </p:clrMapOvr>
  <mc:AlternateContent xmlns:mc="http://schemas.openxmlformats.org/markup-compatibility/2006" xmlns:p14="http://schemas.microsoft.com/office/powerpoint/2010/main">
    <mc:Choice Requires="p14">
      <p:transition spd="slow" p14:dur="2000" advTm="1204"/>
    </mc:Choice>
    <mc:Fallback xmlns="">
      <p:transition spd="slow" advTm="120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8A9C626A-B897-4A7E-B0A6-AFA8E3322F7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308136" cy="6858000"/>
          </a:xfrm>
          <a:prstGeom prst="rect">
            <a:avLst/>
          </a:prstGeom>
        </p:spPr>
      </p:pic>
      <p:sp>
        <p:nvSpPr>
          <p:cNvPr id="2" name="Title 1">
            <a:extLst>
              <a:ext uri="{FF2B5EF4-FFF2-40B4-BE49-F238E27FC236}">
                <a16:creationId xmlns:a16="http://schemas.microsoft.com/office/drawing/2014/main" id="{8470173F-784E-449B-92FE-026C9F041B02}"/>
              </a:ext>
            </a:extLst>
          </p:cNvPr>
          <p:cNvSpPr>
            <a:spLocks noGrp="1"/>
          </p:cNvSpPr>
          <p:nvPr>
            <p:ph type="title"/>
          </p:nvPr>
        </p:nvSpPr>
        <p:spPr>
          <a:xfrm>
            <a:off x="1471570" y="-2558"/>
            <a:ext cx="6942347" cy="757371"/>
          </a:xfrm>
        </p:spPr>
        <p:txBody>
          <a:bodyPr/>
          <a:lstStyle/>
          <a:p>
            <a:pPr algn="ctr"/>
            <a:r>
              <a:rPr lang="en-US" dirty="0">
                <a:solidFill>
                  <a:srgbClr val="2B3954"/>
                </a:solidFill>
              </a:rPr>
              <a:t>Resource Database</a:t>
            </a:r>
          </a:p>
        </p:txBody>
      </p:sp>
      <p:sp>
        <p:nvSpPr>
          <p:cNvPr id="4" name="Text Placeholder 3">
            <a:extLst>
              <a:ext uri="{FF2B5EF4-FFF2-40B4-BE49-F238E27FC236}">
                <a16:creationId xmlns:a16="http://schemas.microsoft.com/office/drawing/2014/main" id="{6BC56104-D407-4B38-8B5C-4DB3E9A07CBE}"/>
              </a:ext>
            </a:extLst>
          </p:cNvPr>
          <p:cNvSpPr>
            <a:spLocks noGrp="1"/>
          </p:cNvSpPr>
          <p:nvPr>
            <p:ph type="body" sz="half" idx="2"/>
          </p:nvPr>
        </p:nvSpPr>
        <p:spPr>
          <a:xfrm>
            <a:off x="9387006" y="514694"/>
            <a:ext cx="2306181" cy="4402746"/>
          </a:xfrm>
        </p:spPr>
        <p:txBody>
          <a:bodyPr>
            <a:noAutofit/>
          </a:bodyPr>
          <a:lstStyle/>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sp>
        <p:nvSpPr>
          <p:cNvPr id="5" name="Slide Number Placeholder 4">
            <a:extLst>
              <a:ext uri="{FF2B5EF4-FFF2-40B4-BE49-F238E27FC236}">
                <a16:creationId xmlns:a16="http://schemas.microsoft.com/office/drawing/2014/main" id="{43974EB8-544D-4A9B-B71E-CA8A3CF446C2}"/>
              </a:ext>
            </a:extLst>
          </p:cNvPr>
          <p:cNvSpPr>
            <a:spLocks noGrp="1"/>
          </p:cNvSpPr>
          <p:nvPr>
            <p:ph type="sldNum" sz="quarter" idx="12"/>
          </p:nvPr>
        </p:nvSpPr>
        <p:spPr/>
        <p:txBody>
          <a:bodyPr/>
          <a:lstStyle/>
          <a:p>
            <a:fld id="{4FAB73BC-B049-4115-A692-8D63A059BFB8}" type="slidenum">
              <a:rPr lang="en-US" smtClean="0"/>
              <a:t>20</a:t>
            </a:fld>
            <a:endParaRPr lang="en-US" dirty="0"/>
          </a:p>
        </p:txBody>
      </p:sp>
      <p:sp>
        <p:nvSpPr>
          <p:cNvPr id="3" name="Arrow: Up 2">
            <a:extLst>
              <a:ext uri="{FF2B5EF4-FFF2-40B4-BE49-F238E27FC236}">
                <a16:creationId xmlns:a16="http://schemas.microsoft.com/office/drawing/2014/main" id="{8249E2EF-255C-46B3-B779-08BDAA0933AA}"/>
              </a:ext>
            </a:extLst>
          </p:cNvPr>
          <p:cNvSpPr/>
          <p:nvPr/>
        </p:nvSpPr>
        <p:spPr>
          <a:xfrm rot="18919532">
            <a:off x="3845430" y="1354861"/>
            <a:ext cx="578069" cy="9984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AC7B4DF-3125-4281-B3EF-A5E95E229081}"/>
              </a:ext>
            </a:extLst>
          </p:cNvPr>
          <p:cNvSpPr/>
          <p:nvPr/>
        </p:nvSpPr>
        <p:spPr>
          <a:xfrm>
            <a:off x="2143760" y="754813"/>
            <a:ext cx="1337722" cy="3967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Rectangle 7">
            <a:extLst>
              <a:ext uri="{FF2B5EF4-FFF2-40B4-BE49-F238E27FC236}">
                <a16:creationId xmlns:a16="http://schemas.microsoft.com/office/drawing/2014/main" id="{A2B7CAA7-0F70-4244-8A92-3F77AAC15499}"/>
              </a:ext>
            </a:extLst>
          </p:cNvPr>
          <p:cNvSpPr/>
          <p:nvPr/>
        </p:nvSpPr>
        <p:spPr>
          <a:xfrm>
            <a:off x="289156" y="3433320"/>
            <a:ext cx="5217564" cy="189051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6F8B8C62-B28D-4C10-8E7B-2FE3AD24D326}"/>
              </a:ext>
            </a:extLst>
          </p:cNvPr>
          <p:cNvSpPr/>
          <p:nvPr/>
        </p:nvSpPr>
        <p:spPr>
          <a:xfrm rot="10800000" flipH="1">
            <a:off x="5879278" y="4156636"/>
            <a:ext cx="804653" cy="443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24F7103-C6AB-4C08-8FFC-28F2EB0AE968}"/>
              </a:ext>
            </a:extLst>
          </p:cNvPr>
          <p:cNvSpPr/>
          <p:nvPr/>
        </p:nvSpPr>
        <p:spPr>
          <a:xfrm flipH="1">
            <a:off x="7666016" y="2127761"/>
            <a:ext cx="454214" cy="238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1680302-A731-4946-A2E4-3F4520882E24}"/>
              </a:ext>
            </a:extLst>
          </p:cNvPr>
          <p:cNvSpPr txBox="1"/>
          <p:nvPr/>
        </p:nvSpPr>
        <p:spPr>
          <a:xfrm>
            <a:off x="9387007" y="754813"/>
            <a:ext cx="2460069" cy="1754326"/>
          </a:xfrm>
          <a:prstGeom prst="rect">
            <a:avLst/>
          </a:prstGeom>
          <a:noFill/>
        </p:spPr>
        <p:txBody>
          <a:bodyPr wrap="square">
            <a:spAutoFit/>
          </a:bodyPr>
          <a:lstStyle/>
          <a:p>
            <a:pPr marL="285750" indent="-285750">
              <a:buFont typeface="Arial" panose="020B0604020202020204" pitchFamily="34" charset="0"/>
              <a:buChar char="•"/>
            </a:pPr>
            <a:r>
              <a:rPr lang="en-US" sz="1800" dirty="0"/>
              <a:t>Searchable Database by type of resource or assistance program needed.</a:t>
            </a:r>
          </a:p>
          <a:p>
            <a:r>
              <a:rPr lang="en-US" sz="1800" dirty="0"/>
              <a:t> </a:t>
            </a:r>
          </a:p>
        </p:txBody>
      </p:sp>
    </p:spTree>
    <p:extLst>
      <p:ext uri="{BB962C8B-B14F-4D97-AF65-F5344CB8AC3E}">
        <p14:creationId xmlns:p14="http://schemas.microsoft.com/office/powerpoint/2010/main" val="1424804811"/>
      </p:ext>
    </p:extLst>
  </p:cSld>
  <p:clrMapOvr>
    <a:masterClrMapping/>
  </p:clrMapOvr>
  <mc:AlternateContent xmlns:mc="http://schemas.openxmlformats.org/markup-compatibility/2006" xmlns:p14="http://schemas.microsoft.com/office/powerpoint/2010/main">
    <mc:Choice Requires="p14">
      <p:transition spd="slow" p14:dur="2000" advTm="58934"/>
    </mc:Choice>
    <mc:Fallback xmlns="">
      <p:transition spd="slow" advTm="5893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D028A551-8F9E-480D-AF9A-0D8CF198991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552826" cy="6858000"/>
          </a:xfrm>
          <a:prstGeom prst="rect">
            <a:avLst/>
          </a:prstGeom>
        </p:spPr>
      </p:pic>
      <p:sp>
        <p:nvSpPr>
          <p:cNvPr id="2" name="Title 1">
            <a:extLst>
              <a:ext uri="{FF2B5EF4-FFF2-40B4-BE49-F238E27FC236}">
                <a16:creationId xmlns:a16="http://schemas.microsoft.com/office/drawing/2014/main" id="{8470173F-784E-449B-92FE-026C9F041B02}"/>
              </a:ext>
            </a:extLst>
          </p:cNvPr>
          <p:cNvSpPr>
            <a:spLocks noGrp="1"/>
          </p:cNvSpPr>
          <p:nvPr>
            <p:ph type="title"/>
          </p:nvPr>
        </p:nvSpPr>
        <p:spPr>
          <a:xfrm>
            <a:off x="1801770" y="201659"/>
            <a:ext cx="6942347" cy="757371"/>
          </a:xfrm>
        </p:spPr>
        <p:txBody>
          <a:bodyPr>
            <a:normAutofit/>
          </a:bodyPr>
          <a:lstStyle/>
          <a:p>
            <a:pPr algn="ctr"/>
            <a:r>
              <a:rPr lang="en-US" sz="4000" dirty="0">
                <a:solidFill>
                  <a:srgbClr val="2B3954"/>
                </a:solidFill>
              </a:rPr>
              <a:t>Resource Database</a:t>
            </a:r>
          </a:p>
        </p:txBody>
      </p:sp>
      <p:sp>
        <p:nvSpPr>
          <p:cNvPr id="5" name="Slide Number Placeholder 4">
            <a:extLst>
              <a:ext uri="{FF2B5EF4-FFF2-40B4-BE49-F238E27FC236}">
                <a16:creationId xmlns:a16="http://schemas.microsoft.com/office/drawing/2014/main" id="{43974EB8-544D-4A9B-B71E-CA8A3CF446C2}"/>
              </a:ext>
            </a:extLst>
          </p:cNvPr>
          <p:cNvSpPr>
            <a:spLocks noGrp="1"/>
          </p:cNvSpPr>
          <p:nvPr>
            <p:ph type="sldNum" sz="quarter" idx="12"/>
          </p:nvPr>
        </p:nvSpPr>
        <p:spPr/>
        <p:txBody>
          <a:bodyPr/>
          <a:lstStyle/>
          <a:p>
            <a:fld id="{4FAB73BC-B049-4115-A692-8D63A059BFB8}" type="slidenum">
              <a:rPr lang="en-US" smtClean="0"/>
              <a:t>21</a:t>
            </a:fld>
            <a:endParaRPr lang="en-US" dirty="0"/>
          </a:p>
        </p:txBody>
      </p:sp>
      <p:sp>
        <p:nvSpPr>
          <p:cNvPr id="3" name="Arrow: Up 2">
            <a:extLst>
              <a:ext uri="{FF2B5EF4-FFF2-40B4-BE49-F238E27FC236}">
                <a16:creationId xmlns:a16="http://schemas.microsoft.com/office/drawing/2014/main" id="{8249E2EF-255C-46B3-B779-08BDAA0933AA}"/>
              </a:ext>
            </a:extLst>
          </p:cNvPr>
          <p:cNvSpPr/>
          <p:nvPr/>
        </p:nvSpPr>
        <p:spPr>
          <a:xfrm rot="18919532">
            <a:off x="3845430" y="1354861"/>
            <a:ext cx="578069" cy="9984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AC7B4DF-3125-4281-B3EF-A5E95E229081}"/>
              </a:ext>
            </a:extLst>
          </p:cNvPr>
          <p:cNvSpPr/>
          <p:nvPr/>
        </p:nvSpPr>
        <p:spPr>
          <a:xfrm>
            <a:off x="2200766" y="1160688"/>
            <a:ext cx="1337722" cy="3967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Rectangle 7">
            <a:extLst>
              <a:ext uri="{FF2B5EF4-FFF2-40B4-BE49-F238E27FC236}">
                <a16:creationId xmlns:a16="http://schemas.microsoft.com/office/drawing/2014/main" id="{A2B7CAA7-0F70-4244-8A92-3F77AAC15499}"/>
              </a:ext>
            </a:extLst>
          </p:cNvPr>
          <p:cNvSpPr/>
          <p:nvPr/>
        </p:nvSpPr>
        <p:spPr>
          <a:xfrm>
            <a:off x="6898640" y="1717040"/>
            <a:ext cx="2511246" cy="5008880"/>
          </a:xfrm>
          <a:prstGeom prst="rect">
            <a:avLst/>
          </a:prstGeom>
          <a:solidFill>
            <a:schemeClr val="accent1">
              <a:alpha val="37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6F8B8C62-B28D-4C10-8E7B-2FE3AD24D326}"/>
              </a:ext>
            </a:extLst>
          </p:cNvPr>
          <p:cNvSpPr/>
          <p:nvPr/>
        </p:nvSpPr>
        <p:spPr>
          <a:xfrm rot="10800000" flipH="1">
            <a:off x="5879278" y="4156636"/>
            <a:ext cx="804653" cy="443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41EC3DC-99E3-425D-8323-CAC3F6909BAB}"/>
              </a:ext>
            </a:extLst>
          </p:cNvPr>
          <p:cNvSpPr txBox="1"/>
          <p:nvPr/>
        </p:nvSpPr>
        <p:spPr>
          <a:xfrm>
            <a:off x="9705848" y="1295871"/>
            <a:ext cx="2245360" cy="4524315"/>
          </a:xfrm>
          <a:prstGeom prst="rect">
            <a:avLst/>
          </a:prstGeom>
          <a:noFill/>
        </p:spPr>
        <p:txBody>
          <a:bodyPr wrap="square">
            <a:spAutoFit/>
          </a:bodyPr>
          <a:lstStyle/>
          <a:p>
            <a:pPr marL="285750" indent="-285750">
              <a:buFont typeface="Arial" panose="020B0604020202020204" pitchFamily="34" charset="0"/>
              <a:buChar char="•"/>
            </a:pPr>
            <a:r>
              <a:rPr lang="en-US" sz="1800" dirty="0"/>
              <a:t>User can search by different filter parameters, including by state, breed specific resources national programs, or local programs.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1800" dirty="0"/>
              <a:t>UHC Members can help define filters that would be most useful!</a:t>
            </a:r>
          </a:p>
        </p:txBody>
      </p:sp>
    </p:spTree>
    <p:extLst>
      <p:ext uri="{BB962C8B-B14F-4D97-AF65-F5344CB8AC3E}">
        <p14:creationId xmlns:p14="http://schemas.microsoft.com/office/powerpoint/2010/main" val="2659229264"/>
      </p:ext>
    </p:extLst>
  </p:cSld>
  <p:clrMapOvr>
    <a:masterClrMapping/>
  </p:clrMapOvr>
  <mc:AlternateContent xmlns:mc="http://schemas.openxmlformats.org/markup-compatibility/2006" xmlns:p14="http://schemas.microsoft.com/office/powerpoint/2010/main">
    <mc:Choice Requires="p14">
      <p:transition spd="slow" p14:dur="2000" advTm="58934"/>
    </mc:Choice>
    <mc:Fallback xmlns="">
      <p:transition spd="slow" advTm="5893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61BF0-7648-4572-8EDB-61EF6A1E3045}"/>
              </a:ext>
            </a:extLst>
          </p:cNvPr>
          <p:cNvSpPr>
            <a:spLocks noGrp="1"/>
          </p:cNvSpPr>
          <p:nvPr>
            <p:ph type="title"/>
          </p:nvPr>
        </p:nvSpPr>
        <p:spPr>
          <a:xfrm>
            <a:off x="8549640" y="433874"/>
            <a:ext cx="3200400" cy="1460241"/>
          </a:xfrm>
        </p:spPr>
        <p:txBody>
          <a:bodyPr/>
          <a:lstStyle/>
          <a:p>
            <a:r>
              <a:rPr lang="en-US" dirty="0">
                <a:solidFill>
                  <a:srgbClr val="2B3954"/>
                </a:solidFill>
              </a:rPr>
              <a:t>UHC RESOURCE DATABASE QUESTIONNAIRE</a:t>
            </a:r>
          </a:p>
        </p:txBody>
      </p:sp>
      <p:sp>
        <p:nvSpPr>
          <p:cNvPr id="4" name="Text Placeholder 3">
            <a:extLst>
              <a:ext uri="{FF2B5EF4-FFF2-40B4-BE49-F238E27FC236}">
                <a16:creationId xmlns:a16="http://schemas.microsoft.com/office/drawing/2014/main" id="{F41EE4CE-D7D9-4665-A45B-B950860C999B}"/>
              </a:ext>
            </a:extLst>
          </p:cNvPr>
          <p:cNvSpPr>
            <a:spLocks noGrp="1"/>
          </p:cNvSpPr>
          <p:nvPr>
            <p:ph type="body" sz="half" idx="2"/>
          </p:nvPr>
        </p:nvSpPr>
        <p:spPr>
          <a:xfrm>
            <a:off x="8549640" y="2015413"/>
            <a:ext cx="3200400" cy="4622496"/>
          </a:xfrm>
        </p:spPr>
        <p:txBody>
          <a:bodyPr>
            <a:normAutofit/>
          </a:bodyPr>
          <a:lstStyle/>
          <a:p>
            <a:r>
              <a:rPr lang="en-US" sz="1600" dirty="0"/>
              <a:t>Being sent to:</a:t>
            </a:r>
          </a:p>
          <a:p>
            <a:pPr marL="285750" indent="-285750">
              <a:buFont typeface="Arial" panose="020B0604020202020204" pitchFamily="34" charset="0"/>
              <a:buChar char="•"/>
            </a:pPr>
            <a:r>
              <a:rPr lang="en-US" sz="1600" dirty="0"/>
              <a:t>All known equine welfare organizations nationwide</a:t>
            </a:r>
          </a:p>
          <a:p>
            <a:pPr marL="285750" indent="-285750">
              <a:buFont typeface="Arial" panose="020B0604020202020204" pitchFamily="34" charset="0"/>
              <a:buChar char="•"/>
            </a:pPr>
            <a:r>
              <a:rPr lang="en-US" sz="1600" dirty="0"/>
              <a:t>4H Groups</a:t>
            </a:r>
          </a:p>
          <a:p>
            <a:pPr marL="285750" indent="-285750">
              <a:buFont typeface="Arial" panose="020B0604020202020204" pitchFamily="34" charset="0"/>
              <a:buChar char="•"/>
            </a:pPr>
            <a:r>
              <a:rPr lang="en-US" sz="1600" dirty="0"/>
              <a:t>Extension Specialists</a:t>
            </a:r>
          </a:p>
          <a:p>
            <a:pPr marL="285750" indent="-285750">
              <a:buFont typeface="Arial" panose="020B0604020202020204" pitchFamily="34" charset="0"/>
              <a:buChar char="•"/>
            </a:pPr>
            <a:r>
              <a:rPr lang="en-US" sz="1600" dirty="0"/>
              <a:t>Veterinary Colleges and Universities</a:t>
            </a:r>
          </a:p>
          <a:p>
            <a:pPr marL="285750" indent="-285750">
              <a:buFont typeface="Arial" panose="020B0604020202020204" pitchFamily="34" charset="0"/>
              <a:buChar char="•"/>
            </a:pPr>
            <a:r>
              <a:rPr lang="en-US" sz="1600" dirty="0"/>
              <a:t>State Horse Councils</a:t>
            </a:r>
          </a:p>
          <a:p>
            <a:pPr marL="285750" indent="-285750">
              <a:buFont typeface="Arial" panose="020B0604020202020204" pitchFamily="34" charset="0"/>
              <a:buChar char="•"/>
            </a:pPr>
            <a:r>
              <a:rPr lang="en-US" sz="1600" dirty="0"/>
              <a:t>State Horse Specialists</a:t>
            </a:r>
          </a:p>
          <a:p>
            <a:pPr marL="285750" indent="-285750">
              <a:buFont typeface="Arial" panose="020B0604020202020204" pitchFamily="34" charset="0"/>
              <a:buChar char="•"/>
            </a:pPr>
            <a:r>
              <a:rPr lang="en-US" sz="1600" dirty="0"/>
              <a:t>State Veterinarians/DAR</a:t>
            </a:r>
          </a:p>
          <a:p>
            <a:pPr marL="285750" indent="-285750">
              <a:buFont typeface="Arial" panose="020B0604020202020204" pitchFamily="34" charset="0"/>
              <a:buChar char="•"/>
            </a:pPr>
            <a:r>
              <a:rPr lang="en-US" sz="1600" dirty="0"/>
              <a:t>Municipal Groups that assist with equines</a:t>
            </a:r>
          </a:p>
          <a:p>
            <a:pPr marL="285750" indent="-285750">
              <a:buFont typeface="Arial" panose="020B0604020202020204" pitchFamily="34" charset="0"/>
              <a:buChar char="•"/>
            </a:pPr>
            <a:r>
              <a:rPr lang="en-US" sz="1600" dirty="0"/>
              <a:t>Equine Industry Orgs</a:t>
            </a:r>
          </a:p>
        </p:txBody>
      </p:sp>
      <p:sp>
        <p:nvSpPr>
          <p:cNvPr id="5" name="Slide Number Placeholder 4">
            <a:extLst>
              <a:ext uri="{FF2B5EF4-FFF2-40B4-BE49-F238E27FC236}">
                <a16:creationId xmlns:a16="http://schemas.microsoft.com/office/drawing/2014/main" id="{F07FA0FE-68D2-49BA-AF1E-BC090DB1F73F}"/>
              </a:ext>
            </a:extLst>
          </p:cNvPr>
          <p:cNvSpPr>
            <a:spLocks noGrp="1"/>
          </p:cNvSpPr>
          <p:nvPr>
            <p:ph type="sldNum" sz="quarter" idx="12"/>
          </p:nvPr>
        </p:nvSpPr>
        <p:spPr/>
        <p:txBody>
          <a:bodyPr/>
          <a:lstStyle/>
          <a:p>
            <a:fld id="{4FAB73BC-B049-4115-A692-8D63A059BFB8}" type="slidenum">
              <a:rPr lang="en-US" smtClean="0"/>
              <a:t>22</a:t>
            </a:fld>
            <a:endParaRPr lang="en-US" dirty="0"/>
          </a:p>
        </p:txBody>
      </p:sp>
      <p:pic>
        <p:nvPicPr>
          <p:cNvPr id="11" name="Picture Placeholder 10" descr="A screenshot of a cell phone&#10;&#10;Description automatically generated">
            <a:extLst>
              <a:ext uri="{FF2B5EF4-FFF2-40B4-BE49-F238E27FC236}">
                <a16:creationId xmlns:a16="http://schemas.microsoft.com/office/drawing/2014/main" id="{FFD16735-B6B5-4622-B692-F526C0990038}"/>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137160" y="105664"/>
            <a:ext cx="4785360" cy="6167120"/>
          </a:xfr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FFEB8A7-72B4-4FF6-A573-6F69BC5BC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3364" y="503936"/>
            <a:ext cx="4785360" cy="62484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7034284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61BF0-7648-4572-8EDB-61EF6A1E3045}"/>
              </a:ext>
            </a:extLst>
          </p:cNvPr>
          <p:cNvSpPr>
            <a:spLocks noGrp="1"/>
          </p:cNvSpPr>
          <p:nvPr>
            <p:ph type="title"/>
          </p:nvPr>
        </p:nvSpPr>
        <p:spPr>
          <a:xfrm>
            <a:off x="8549640" y="433874"/>
            <a:ext cx="3200400" cy="1460241"/>
          </a:xfrm>
        </p:spPr>
        <p:txBody>
          <a:bodyPr>
            <a:normAutofit/>
          </a:bodyPr>
          <a:lstStyle/>
          <a:p>
            <a:r>
              <a:rPr lang="en-US" sz="4800" dirty="0">
                <a:solidFill>
                  <a:srgbClr val="2B3954"/>
                </a:solidFill>
              </a:rPr>
              <a:t>COVID-19 RESOURCES</a:t>
            </a:r>
          </a:p>
        </p:txBody>
      </p:sp>
      <p:sp>
        <p:nvSpPr>
          <p:cNvPr id="4" name="Text Placeholder 3">
            <a:extLst>
              <a:ext uri="{FF2B5EF4-FFF2-40B4-BE49-F238E27FC236}">
                <a16:creationId xmlns:a16="http://schemas.microsoft.com/office/drawing/2014/main" id="{F41EE4CE-D7D9-4665-A45B-B950860C999B}"/>
              </a:ext>
            </a:extLst>
          </p:cNvPr>
          <p:cNvSpPr>
            <a:spLocks noGrp="1"/>
          </p:cNvSpPr>
          <p:nvPr>
            <p:ph type="body" sz="half" idx="2"/>
          </p:nvPr>
        </p:nvSpPr>
        <p:spPr>
          <a:xfrm>
            <a:off x="8549640" y="2015413"/>
            <a:ext cx="3200400" cy="4622496"/>
          </a:xfrm>
        </p:spPr>
        <p:txBody>
          <a:bodyPr>
            <a:normAutofit/>
          </a:bodyPr>
          <a:lstStyle/>
          <a:p>
            <a:r>
              <a:rPr lang="en-US" sz="2400" dirty="0"/>
              <a:t>Resources specifically for: </a:t>
            </a:r>
          </a:p>
          <a:p>
            <a:pPr marL="285750" lvl="0" indent="-285750">
              <a:buFont typeface="Arial" panose="020B0604020202020204" pitchFamily="34" charset="0"/>
              <a:buChar char="•"/>
            </a:pPr>
            <a:r>
              <a:rPr lang="en-US" sz="2400" dirty="0"/>
              <a:t>Horse Owners</a:t>
            </a:r>
          </a:p>
          <a:p>
            <a:pPr marL="285750" lvl="0" indent="-285750">
              <a:buFont typeface="Arial" panose="020B0604020202020204" pitchFamily="34" charset="0"/>
              <a:buChar char="•"/>
            </a:pPr>
            <a:r>
              <a:rPr lang="en-US" sz="2400" dirty="0"/>
              <a:t>Equine Non-Profits</a:t>
            </a:r>
          </a:p>
          <a:p>
            <a:pPr marL="285750" lvl="0" indent="-285750">
              <a:buFont typeface="Arial" panose="020B0604020202020204" pitchFamily="34" charset="0"/>
              <a:buChar char="•"/>
            </a:pPr>
            <a:r>
              <a:rPr lang="en-US" sz="2400" dirty="0"/>
              <a:t>Equine Businesses</a:t>
            </a:r>
          </a:p>
          <a:p>
            <a:pPr marL="285750" lvl="0" indent="-285750">
              <a:buFont typeface="Arial" panose="020B0604020202020204" pitchFamily="34" charset="0"/>
              <a:buChar char="•"/>
            </a:pPr>
            <a:r>
              <a:rPr lang="en-US" sz="2400" dirty="0"/>
              <a:t>Equine Industry Employees</a:t>
            </a:r>
          </a:p>
          <a:p>
            <a:pPr marL="285750" lvl="0" indent="-285750">
              <a:buFont typeface="Arial" panose="020B0604020202020204" pitchFamily="34" charset="0"/>
              <a:buChar char="•"/>
            </a:pPr>
            <a:r>
              <a:rPr lang="en-US" sz="2400" dirty="0"/>
              <a:t>Section for State Specific Resources</a:t>
            </a:r>
          </a:p>
        </p:txBody>
      </p:sp>
      <p:sp>
        <p:nvSpPr>
          <p:cNvPr id="5" name="Slide Number Placeholder 4">
            <a:extLst>
              <a:ext uri="{FF2B5EF4-FFF2-40B4-BE49-F238E27FC236}">
                <a16:creationId xmlns:a16="http://schemas.microsoft.com/office/drawing/2014/main" id="{F07FA0FE-68D2-49BA-AF1E-BC090DB1F73F}"/>
              </a:ext>
            </a:extLst>
          </p:cNvPr>
          <p:cNvSpPr>
            <a:spLocks noGrp="1"/>
          </p:cNvSpPr>
          <p:nvPr>
            <p:ph type="sldNum" sz="quarter" idx="12"/>
          </p:nvPr>
        </p:nvSpPr>
        <p:spPr/>
        <p:txBody>
          <a:bodyPr/>
          <a:lstStyle/>
          <a:p>
            <a:fld id="{4FAB73BC-B049-4115-A692-8D63A059BFB8}" type="slidenum">
              <a:rPr lang="en-US" smtClean="0"/>
              <a:t>23</a:t>
            </a:fld>
            <a:endParaRPr lang="en-US" dirty="0"/>
          </a:p>
        </p:txBody>
      </p:sp>
      <p:pic>
        <p:nvPicPr>
          <p:cNvPr id="13" name="Picture 12" descr="Graphical user interface, website&#10;&#10;Description automatically generated">
            <a:extLst>
              <a:ext uri="{FF2B5EF4-FFF2-40B4-BE49-F238E27FC236}">
                <a16:creationId xmlns:a16="http://schemas.microsoft.com/office/drawing/2014/main" id="{1EB93664-0181-412C-AF61-A9FFF2A6EE4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0792" y="0"/>
            <a:ext cx="7564612" cy="6858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3330754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2B395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5E660-D7F1-4F3D-A5AE-D100652E267C}"/>
              </a:ext>
            </a:extLst>
          </p:cNvPr>
          <p:cNvSpPr>
            <a:spLocks noGrp="1"/>
          </p:cNvSpPr>
          <p:nvPr>
            <p:ph type="title"/>
          </p:nvPr>
        </p:nvSpPr>
        <p:spPr>
          <a:xfrm>
            <a:off x="923731" y="216747"/>
            <a:ext cx="10058400" cy="775208"/>
          </a:xfrm>
        </p:spPr>
        <p:txBody>
          <a:bodyPr vert="horz" lIns="91440" tIns="45720" rIns="91440" bIns="45720" rtlCol="0" anchor="ctr">
            <a:normAutofit fontScale="90000"/>
          </a:bodyPr>
          <a:lstStyle/>
          <a:p>
            <a:r>
              <a:rPr lang="en-US" sz="5400" dirty="0">
                <a:solidFill>
                  <a:schemeClr val="bg1"/>
                </a:solidFill>
              </a:rPr>
              <a:t>UHC Educational Materials:</a:t>
            </a:r>
          </a:p>
        </p:txBody>
      </p:sp>
      <p:sp>
        <p:nvSpPr>
          <p:cNvPr id="5" name="Slide Number Placeholder 4">
            <a:extLst>
              <a:ext uri="{FF2B5EF4-FFF2-40B4-BE49-F238E27FC236}">
                <a16:creationId xmlns:a16="http://schemas.microsoft.com/office/drawing/2014/main" id="{07224D9A-078A-4620-B616-268FE79066EF}"/>
              </a:ext>
            </a:extLst>
          </p:cNvPr>
          <p:cNvSpPr>
            <a:spLocks noGrp="1"/>
          </p:cNvSpPr>
          <p:nvPr>
            <p:ph type="sldNum" sz="quarter" idx="12"/>
          </p:nvPr>
        </p:nvSpPr>
        <p:spPr>
          <a:xfrm>
            <a:off x="11311128" y="6272784"/>
            <a:ext cx="640080" cy="365125"/>
          </a:xfrm>
        </p:spPr>
        <p:txBody>
          <a:bodyPr vert="horz" lIns="91440" tIns="45720" rIns="91440" bIns="45720" rtlCol="0" anchor="ctr">
            <a:normAutofit/>
          </a:bodyPr>
          <a:lstStyle/>
          <a:p>
            <a:pPr>
              <a:spcAft>
                <a:spcPts val="600"/>
              </a:spcAft>
            </a:pPr>
            <a:fld id="{4FAB73BC-B049-4115-A692-8D63A059BFB8}" type="slidenum">
              <a:rPr lang="en-US" b="1" kern="1200" smtClean="0">
                <a:solidFill>
                  <a:srgbClr val="FFFFFF"/>
                </a:solidFill>
                <a:latin typeface="+mj-lt"/>
                <a:ea typeface="+mn-ea"/>
                <a:cs typeface="+mn-cs"/>
              </a:rPr>
              <a:pPr>
                <a:spcAft>
                  <a:spcPts val="600"/>
                </a:spcAft>
              </a:pPr>
              <a:t>24</a:t>
            </a:fld>
            <a:endParaRPr lang="en-US" b="1" kern="1200" dirty="0">
              <a:solidFill>
                <a:srgbClr val="FFFFFF"/>
              </a:solidFill>
              <a:latin typeface="+mj-lt"/>
              <a:ea typeface="+mn-ea"/>
              <a:cs typeface="+mn-cs"/>
            </a:endParaRPr>
          </a:p>
        </p:txBody>
      </p:sp>
      <p:pic>
        <p:nvPicPr>
          <p:cNvPr id="16" name="Picture 15" descr="A close up of a horse&#10;&#10;Description automatically generated">
            <a:extLst>
              <a:ext uri="{FF2B5EF4-FFF2-40B4-BE49-F238E27FC236}">
                <a16:creationId xmlns:a16="http://schemas.microsoft.com/office/drawing/2014/main" id="{3D0C7009-86A8-4FC7-8F3C-D255E7903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142" y="991955"/>
            <a:ext cx="3103919" cy="4045726"/>
          </a:xfrm>
          <a:prstGeom prst="rect">
            <a:avLst/>
          </a:prstGeom>
          <a:ln>
            <a:noFill/>
          </a:ln>
          <a:effectLst>
            <a:outerShdw blurRad="190500" algn="tl" rotWithShape="0">
              <a:srgbClr val="000000">
                <a:alpha val="70000"/>
              </a:srgbClr>
            </a:outerShdw>
          </a:effectLst>
        </p:spPr>
      </p:pic>
      <p:pic>
        <p:nvPicPr>
          <p:cNvPr id="26" name="Picture 25" descr="Text&#10;&#10;Description automatically generated">
            <a:extLst>
              <a:ext uri="{FF2B5EF4-FFF2-40B4-BE49-F238E27FC236}">
                <a16:creationId xmlns:a16="http://schemas.microsoft.com/office/drawing/2014/main" id="{DBF33023-C827-4376-8333-C97BF2853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5622" y="982446"/>
            <a:ext cx="3766195" cy="4873900"/>
          </a:xfrm>
          <a:prstGeom prst="rect">
            <a:avLst/>
          </a:prstGeom>
          <a:ln>
            <a:noFill/>
          </a:ln>
          <a:effectLst>
            <a:outerShdw blurRad="190500" algn="tl" rotWithShape="0">
              <a:srgbClr val="000000">
                <a:alpha val="70000"/>
              </a:srgbClr>
            </a:outerShdw>
          </a:effectLst>
        </p:spPr>
      </p:pic>
      <p:pic>
        <p:nvPicPr>
          <p:cNvPr id="28" name="Picture 27" descr="Text&#10;&#10;Description automatically generated">
            <a:extLst>
              <a:ext uri="{FF2B5EF4-FFF2-40B4-BE49-F238E27FC236}">
                <a16:creationId xmlns:a16="http://schemas.microsoft.com/office/drawing/2014/main" id="{FC53AB47-FE31-4304-959D-33C79A119F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501" y="982446"/>
            <a:ext cx="4154306" cy="5376161"/>
          </a:xfrm>
          <a:prstGeom prst="rect">
            <a:avLst/>
          </a:prstGeom>
          <a:ln>
            <a:noFill/>
          </a:ln>
          <a:effectLst>
            <a:outerShdw blurRad="190500" algn="tl" rotWithShape="0">
              <a:srgbClr val="000000">
                <a:alpha val="70000"/>
              </a:srgbClr>
            </a:outerShdw>
          </a:effectLst>
        </p:spPr>
      </p:pic>
      <p:pic>
        <p:nvPicPr>
          <p:cNvPr id="22" name="Picture 21" descr="A screenshot of a newspaper&#10;&#10;Description automatically generated">
            <a:extLst>
              <a:ext uri="{FF2B5EF4-FFF2-40B4-BE49-F238E27FC236}">
                <a16:creationId xmlns:a16="http://schemas.microsoft.com/office/drawing/2014/main" id="{A80D4427-E99F-4D8E-A865-4B7E9EF561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4573" y="3988366"/>
            <a:ext cx="3534283" cy="27310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08605723"/>
      </p:ext>
    </p:extLst>
  </p:cSld>
  <p:clrMapOvr>
    <a:masterClrMapping/>
  </p:clrMapOvr>
  <mc:AlternateContent xmlns:mc="http://schemas.openxmlformats.org/markup-compatibility/2006" xmlns:p14="http://schemas.microsoft.com/office/powerpoint/2010/main">
    <mc:Choice Requires="p14">
      <p:transition spd="slow" p14:dur="2000" advTm="86039"/>
    </mc:Choice>
    <mc:Fallback xmlns="">
      <p:transition spd="slow" advTm="86039"/>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2B395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5E660-D7F1-4F3D-A5AE-D100652E267C}"/>
              </a:ext>
            </a:extLst>
          </p:cNvPr>
          <p:cNvSpPr>
            <a:spLocks noGrp="1"/>
          </p:cNvSpPr>
          <p:nvPr>
            <p:ph type="title"/>
          </p:nvPr>
        </p:nvSpPr>
        <p:spPr>
          <a:xfrm>
            <a:off x="923731" y="216747"/>
            <a:ext cx="10058400" cy="775208"/>
          </a:xfrm>
        </p:spPr>
        <p:txBody>
          <a:bodyPr vert="horz" lIns="91440" tIns="45720" rIns="91440" bIns="45720" rtlCol="0" anchor="ctr">
            <a:normAutofit fontScale="90000"/>
          </a:bodyPr>
          <a:lstStyle/>
          <a:p>
            <a:r>
              <a:rPr lang="en-US" sz="5400" dirty="0">
                <a:solidFill>
                  <a:schemeClr val="bg1"/>
                </a:solidFill>
              </a:rPr>
              <a:t>UHC Educational Materials:</a:t>
            </a:r>
          </a:p>
        </p:txBody>
      </p:sp>
      <p:sp>
        <p:nvSpPr>
          <p:cNvPr id="5" name="Slide Number Placeholder 4">
            <a:extLst>
              <a:ext uri="{FF2B5EF4-FFF2-40B4-BE49-F238E27FC236}">
                <a16:creationId xmlns:a16="http://schemas.microsoft.com/office/drawing/2014/main" id="{07224D9A-078A-4620-B616-268FE79066EF}"/>
              </a:ext>
            </a:extLst>
          </p:cNvPr>
          <p:cNvSpPr>
            <a:spLocks noGrp="1"/>
          </p:cNvSpPr>
          <p:nvPr>
            <p:ph type="sldNum" sz="quarter" idx="12"/>
          </p:nvPr>
        </p:nvSpPr>
        <p:spPr>
          <a:xfrm>
            <a:off x="11311128" y="6272784"/>
            <a:ext cx="640080" cy="365125"/>
          </a:xfrm>
        </p:spPr>
        <p:txBody>
          <a:bodyPr vert="horz" lIns="91440" tIns="45720" rIns="91440" bIns="45720" rtlCol="0" anchor="ctr">
            <a:normAutofit/>
          </a:bodyPr>
          <a:lstStyle/>
          <a:p>
            <a:pPr>
              <a:spcAft>
                <a:spcPts val="600"/>
              </a:spcAft>
            </a:pPr>
            <a:fld id="{4FAB73BC-B049-4115-A692-8D63A059BFB8}" type="slidenum">
              <a:rPr lang="en-US" b="1" kern="1200" smtClean="0">
                <a:solidFill>
                  <a:srgbClr val="FFFFFF"/>
                </a:solidFill>
                <a:latin typeface="+mj-lt"/>
                <a:ea typeface="+mn-ea"/>
                <a:cs typeface="+mn-cs"/>
              </a:rPr>
              <a:pPr>
                <a:spcAft>
                  <a:spcPts val="600"/>
                </a:spcAft>
              </a:pPr>
              <a:t>25</a:t>
            </a:fld>
            <a:endParaRPr lang="en-US" b="1" kern="1200" dirty="0">
              <a:solidFill>
                <a:srgbClr val="FFFFFF"/>
              </a:solidFill>
              <a:latin typeface="+mj-lt"/>
              <a:ea typeface="+mn-ea"/>
              <a:cs typeface="+mn-cs"/>
            </a:endParaRPr>
          </a:p>
        </p:txBody>
      </p:sp>
      <p:pic>
        <p:nvPicPr>
          <p:cNvPr id="4" name="Picture 3" descr="A close up of text on a white horse&#10;&#10;Description automatically generated">
            <a:extLst>
              <a:ext uri="{FF2B5EF4-FFF2-40B4-BE49-F238E27FC236}">
                <a16:creationId xmlns:a16="http://schemas.microsoft.com/office/drawing/2014/main" id="{6038345C-381C-40F1-9D07-C9DFCEC80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052" y="1395428"/>
            <a:ext cx="3768867" cy="4877356"/>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77A21AFF-687E-422B-8809-1FD9EB8A7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476" y="1395428"/>
            <a:ext cx="3768866" cy="4877356"/>
          </a:xfrm>
          <a:prstGeom prst="rect">
            <a:avLst/>
          </a:prstGeom>
        </p:spPr>
      </p:pic>
      <p:pic>
        <p:nvPicPr>
          <p:cNvPr id="10" name="Picture 9" descr="Text&#10;&#10;Description automatically generated">
            <a:extLst>
              <a:ext uri="{FF2B5EF4-FFF2-40B4-BE49-F238E27FC236}">
                <a16:creationId xmlns:a16="http://schemas.microsoft.com/office/drawing/2014/main" id="{A40DFE35-9098-4061-9F10-FCD120A5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2340" y="1395428"/>
            <a:ext cx="3768868" cy="4877358"/>
          </a:xfrm>
          <a:prstGeom prst="rect">
            <a:avLst/>
          </a:prstGeom>
        </p:spPr>
      </p:pic>
    </p:spTree>
    <p:extLst>
      <p:ext uri="{BB962C8B-B14F-4D97-AF65-F5344CB8AC3E}">
        <p14:creationId xmlns:p14="http://schemas.microsoft.com/office/powerpoint/2010/main" val="1698824734"/>
      </p:ext>
    </p:extLst>
  </p:cSld>
  <p:clrMapOvr>
    <a:masterClrMapping/>
  </p:clrMapOvr>
  <mc:AlternateContent xmlns:mc="http://schemas.openxmlformats.org/markup-compatibility/2006" xmlns:p14="http://schemas.microsoft.com/office/powerpoint/2010/main">
    <mc:Choice Requires="p14">
      <p:transition spd="slow" p14:dur="2000" advTm="86039"/>
    </mc:Choice>
    <mc:Fallback xmlns="">
      <p:transition spd="slow" advTm="8603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tint val="75000"/>
                <a:shade val="58000"/>
                <a:satMod val="120000"/>
              </a:schemeClr>
              <a:schemeClr val="bg1">
                <a:tint val="50000"/>
                <a:shade val="96000"/>
              </a:schemeClr>
            </a:duotone>
            <a:extLst>
              <a:ext uri="{28A0092B-C50C-407E-A947-70E740481C1C}">
                <a14:useLocalDpi xmlns:a14="http://schemas.microsoft.com/office/drawing/2010/main" val="0"/>
              </a:ext>
            </a:extLst>
          </a:blip>
          <a:tile tx="0" ty="0" sx="100000" sy="100000" flip="none" algn="tl"/>
        </a:blipFill>
        <a:effectLst/>
      </p:bgPr>
    </p:bg>
    <p:spTree>
      <p:nvGrpSpPr>
        <p:cNvPr id="1" name=""/>
        <p:cNvGrpSpPr/>
        <p:nvPr/>
      </p:nvGrpSpPr>
      <p:grpSpPr>
        <a:xfrm>
          <a:off x="0" y="0"/>
          <a:ext cx="0" cy="0"/>
          <a:chOff x="0" y="0"/>
          <a:chExt cx="0" cy="0"/>
        </a:xfrm>
      </p:grpSpPr>
      <p:grpSp>
        <p:nvGrpSpPr>
          <p:cNvPr id="35" name="Group 37">
            <a:extLst>
              <a:ext uri="{FF2B5EF4-FFF2-40B4-BE49-F238E27FC236}">
                <a16:creationId xmlns:a16="http://schemas.microsoft.com/office/drawing/2014/main" id="{01C40124-1649-4FF2-8F64-C8284EB9FD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9" name="Oval 38">
              <a:extLst>
                <a:ext uri="{FF2B5EF4-FFF2-40B4-BE49-F238E27FC236}">
                  <a16:creationId xmlns:a16="http://schemas.microsoft.com/office/drawing/2014/main" id="{086727CD-9977-4B25-9516-2B6E06AAA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 uri="{28A0092B-C50C-407E-A947-70E740481C1C}">
                    <a14:useLocalDpi xmlns:a14="http://schemas.microsoft.com/office/drawing/2010/main" val="0"/>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0" name="Oval 39">
              <a:extLst>
                <a:ext uri="{FF2B5EF4-FFF2-40B4-BE49-F238E27FC236}">
                  <a16:creationId xmlns:a16="http://schemas.microsoft.com/office/drawing/2014/main" id="{219F4D31-E06B-4B98-A1F1-A29AFCBDD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36" name="Rectangle 4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7" name="Rectangle 43">
            <a:extLst>
              <a:ext uri="{FF2B5EF4-FFF2-40B4-BE49-F238E27FC236}">
                <a16:creationId xmlns:a16="http://schemas.microsoft.com/office/drawing/2014/main" id="{E7320EF0-BBCF-4227-8108-92736B729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7997"/>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5">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7" name="Picture 6" descr="A close up of a horse&#10;&#10;Description automatically generated">
            <a:extLst>
              <a:ext uri="{FF2B5EF4-FFF2-40B4-BE49-F238E27FC236}">
                <a16:creationId xmlns:a16="http://schemas.microsoft.com/office/drawing/2014/main" id="{72240FB7-D863-4C33-B4C6-2E3A537864A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493663" y="171118"/>
            <a:ext cx="3496913" cy="4650139"/>
          </a:xfrm>
          <a:prstGeom prst="rect">
            <a:avLst/>
          </a:prstGeom>
          <a:effectLst>
            <a:outerShdw blurRad="63500" sx="102000" sy="102000" algn="ctr" rotWithShape="0">
              <a:prstClr val="black">
                <a:alpha val="40000"/>
              </a:prstClr>
            </a:outerShdw>
          </a:effectLst>
        </p:spPr>
      </p:pic>
      <p:pic>
        <p:nvPicPr>
          <p:cNvPr id="9" name="Picture 8" descr="A picture containing text&#10;&#10;Description automatically generated">
            <a:extLst>
              <a:ext uri="{FF2B5EF4-FFF2-40B4-BE49-F238E27FC236}">
                <a16:creationId xmlns:a16="http://schemas.microsoft.com/office/drawing/2014/main" id="{6836EA3B-933F-4AB7-88CB-6DB9570EF1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3387" y="894472"/>
            <a:ext cx="4547041" cy="5792410"/>
          </a:xfrm>
          <a:prstGeom prst="rect">
            <a:avLst/>
          </a:prstGeom>
          <a:effectLst>
            <a:outerShdw blurRad="63500" sx="102000" sy="102000" algn="ctr" rotWithShape="0">
              <a:prstClr val="black">
                <a:alpha val="40000"/>
              </a:prstClr>
            </a:outerShdw>
          </a:effectLst>
        </p:spPr>
      </p:pic>
      <p:sp>
        <p:nvSpPr>
          <p:cNvPr id="4" name="Text Placeholder 3">
            <a:extLst>
              <a:ext uri="{FF2B5EF4-FFF2-40B4-BE49-F238E27FC236}">
                <a16:creationId xmlns:a16="http://schemas.microsoft.com/office/drawing/2014/main" id="{CC648278-568B-4BB6-A437-E0F0F6E0412F}"/>
              </a:ext>
            </a:extLst>
          </p:cNvPr>
          <p:cNvSpPr>
            <a:spLocks noGrp="1"/>
          </p:cNvSpPr>
          <p:nvPr>
            <p:ph type="body" sz="half" idx="2"/>
          </p:nvPr>
        </p:nvSpPr>
        <p:spPr>
          <a:xfrm>
            <a:off x="201572" y="2216978"/>
            <a:ext cx="4741962" cy="4418900"/>
          </a:xfrm>
        </p:spPr>
        <p:txBody>
          <a:bodyPr vert="horz" lIns="91440" tIns="45720" rIns="91440" bIns="45720" rtlCol="0">
            <a:normAutofit/>
          </a:bodyPr>
          <a:lstStyle/>
          <a:p>
            <a:pPr lvl="1" indent="-182880">
              <a:buFont typeface="Wingdings" pitchFamily="2" charset="2"/>
              <a:buChar char="§"/>
            </a:pPr>
            <a:r>
              <a:rPr lang="en-US" sz="2000" dirty="0">
                <a:solidFill>
                  <a:srgbClr val="2B3954"/>
                </a:solidFill>
              </a:rPr>
              <a:t>Going through an update for 2021</a:t>
            </a:r>
          </a:p>
          <a:p>
            <a:pPr lvl="1" indent="-182880">
              <a:buFont typeface="Wingdings" pitchFamily="2" charset="2"/>
              <a:buChar char="§"/>
            </a:pPr>
            <a:r>
              <a:rPr lang="en-US" sz="2000" dirty="0">
                <a:solidFill>
                  <a:srgbClr val="2B3954"/>
                </a:solidFill>
              </a:rPr>
              <a:t>Also known as “Best Practices: How Your Organization Can Help.”</a:t>
            </a:r>
          </a:p>
          <a:p>
            <a:pPr lvl="1" indent="-182880">
              <a:buFont typeface="Wingdings" pitchFamily="2" charset="2"/>
              <a:buChar char="§"/>
            </a:pPr>
            <a:r>
              <a:rPr lang="en-US" sz="2000" dirty="0">
                <a:solidFill>
                  <a:srgbClr val="2B3954"/>
                </a:solidFill>
              </a:rPr>
              <a:t>A culmination of industry activities and programs available to help at-risk horses and promote Responsible Ownership</a:t>
            </a:r>
          </a:p>
          <a:p>
            <a:pPr lvl="1" indent="-182880">
              <a:buFont typeface="Wingdings" pitchFamily="2" charset="2"/>
              <a:buChar char="§"/>
            </a:pPr>
            <a:r>
              <a:rPr lang="en-US" sz="2000" dirty="0">
                <a:solidFill>
                  <a:srgbClr val="2B3954"/>
                </a:solidFill>
              </a:rPr>
              <a:t>Booklet is a living document and is meant to change and be updated as new programs and initiatives are developed.</a:t>
            </a:r>
          </a:p>
          <a:p>
            <a:pPr lvl="1" indent="-182880">
              <a:buFont typeface="Wingdings" pitchFamily="2" charset="2"/>
              <a:buChar char="§"/>
            </a:pPr>
            <a:r>
              <a:rPr lang="en-US" sz="2000" dirty="0">
                <a:solidFill>
                  <a:srgbClr val="2B3954"/>
                </a:solidFill>
              </a:rPr>
              <a:t>Revised copy will be sent to UHC Members for revisions/additions.</a:t>
            </a:r>
          </a:p>
          <a:p>
            <a:pPr indent="-182880">
              <a:lnSpc>
                <a:spcPct val="90000"/>
              </a:lnSpc>
              <a:buFont typeface="Wingdings" pitchFamily="2" charset="2"/>
              <a:buChar char="§"/>
            </a:pPr>
            <a:endParaRPr lang="en-US" dirty="0">
              <a:solidFill>
                <a:schemeClr val="tx1"/>
              </a:solidFill>
            </a:endParaRPr>
          </a:p>
        </p:txBody>
      </p:sp>
      <p:grpSp>
        <p:nvGrpSpPr>
          <p:cNvPr id="43" name="Group 47">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9" name="Oval 48">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 uri="{28A0092B-C50C-407E-A947-70E740481C1C}">
                    <a14:useLocalDpi xmlns:a14="http://schemas.microsoft.com/office/drawing/2010/main" val="0"/>
                  </a:ext>
                </a:extLst>
              </a:blip>
              <a:srcRect/>
              <a:tile tx="50800" ty="0" sx="85000" sy="85000" flip="none" algn="tl"/>
            </a:blipFill>
            <a:ln w="25400" cap="flat" cmpd="sng" algn="ctr">
              <a:noFill/>
              <a:prstDash val="solid"/>
            </a:ln>
            <a:effectLst/>
          </p:spPr>
        </p:sp>
        <p:sp>
          <p:nvSpPr>
            <p:cNvPr id="45" name="Oval 49">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5" name="Slide Number Placeholder 4">
            <a:extLst>
              <a:ext uri="{FF2B5EF4-FFF2-40B4-BE49-F238E27FC236}">
                <a16:creationId xmlns:a16="http://schemas.microsoft.com/office/drawing/2014/main" id="{FB4E416F-02D8-4ACB-83E6-6A3D9D68372A}"/>
              </a:ext>
            </a:extLst>
          </p:cNvPr>
          <p:cNvSpPr>
            <a:spLocks noGrp="1"/>
          </p:cNvSpPr>
          <p:nvPr>
            <p:ph type="sldNum" sz="quarter" idx="12"/>
          </p:nvPr>
        </p:nvSpPr>
        <p:spPr>
          <a:xfrm>
            <a:off x="11311128" y="6272784"/>
            <a:ext cx="640080" cy="365125"/>
          </a:xfrm>
        </p:spPr>
        <p:txBody>
          <a:bodyPr vert="horz" lIns="91440" tIns="45720" rIns="91440" bIns="45720" rtlCol="0" anchor="ctr">
            <a:normAutofit/>
          </a:bodyPr>
          <a:lstStyle/>
          <a:p>
            <a:pPr>
              <a:spcAft>
                <a:spcPts val="600"/>
              </a:spcAft>
            </a:pPr>
            <a:fld id="{4FAB73BC-B049-4115-A692-8D63A059BFB8}" type="slidenum">
              <a:rPr lang="en-US"/>
              <a:pPr>
                <a:spcAft>
                  <a:spcPts val="600"/>
                </a:spcAft>
              </a:pPr>
              <a:t>26</a:t>
            </a:fld>
            <a:endParaRPr lang="en-US"/>
          </a:p>
        </p:txBody>
      </p:sp>
      <p:sp>
        <p:nvSpPr>
          <p:cNvPr id="2" name="Title 1">
            <a:extLst>
              <a:ext uri="{FF2B5EF4-FFF2-40B4-BE49-F238E27FC236}">
                <a16:creationId xmlns:a16="http://schemas.microsoft.com/office/drawing/2014/main" id="{822F1E9D-FF6F-4A84-B194-5A263E0F499F}"/>
              </a:ext>
            </a:extLst>
          </p:cNvPr>
          <p:cNvSpPr>
            <a:spLocks noGrp="1"/>
          </p:cNvSpPr>
          <p:nvPr>
            <p:ph type="title"/>
          </p:nvPr>
        </p:nvSpPr>
        <p:spPr>
          <a:xfrm>
            <a:off x="201572" y="155190"/>
            <a:ext cx="3358497" cy="1839669"/>
          </a:xfrm>
        </p:spPr>
        <p:txBody>
          <a:bodyPr vert="horz" lIns="91440" tIns="45720" rIns="91440" bIns="45720" rtlCol="0" anchor="ctr">
            <a:normAutofit fontScale="90000"/>
          </a:bodyPr>
          <a:lstStyle/>
          <a:p>
            <a:pPr algn="ctr"/>
            <a:r>
              <a:rPr lang="en-US" sz="4400" dirty="0">
                <a:solidFill>
                  <a:srgbClr val="2B3954"/>
                </a:solidFill>
              </a:rPr>
              <a:t>“JOIN THE EFFORT” Booklet</a:t>
            </a:r>
          </a:p>
        </p:txBody>
      </p:sp>
    </p:spTree>
    <p:extLst>
      <p:ext uri="{BB962C8B-B14F-4D97-AF65-F5344CB8AC3E}">
        <p14:creationId xmlns:p14="http://schemas.microsoft.com/office/powerpoint/2010/main" val="22317886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A close up of a cow looking at the camera&#10;&#10;Description automatically generated">
            <a:extLst>
              <a:ext uri="{FF2B5EF4-FFF2-40B4-BE49-F238E27FC236}">
                <a16:creationId xmlns:a16="http://schemas.microsoft.com/office/drawing/2014/main" id="{D4108535-6F0B-456A-8745-60792E971F9D}"/>
              </a:ext>
            </a:extLst>
          </p:cNvPr>
          <p:cNvPicPr>
            <a:picLocks noChangeAspect="1"/>
          </p:cNvPicPr>
          <p:nvPr/>
        </p:nvPicPr>
        <p:blipFill>
          <a:blip r:embed="rId3">
            <a:duotone>
              <a:schemeClr val="accent2">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7396998" y="0"/>
            <a:ext cx="4795002" cy="6858000"/>
          </a:xfrm>
          <a:prstGeom prst="rect">
            <a:avLst/>
          </a:prstGeom>
          <a:effectLst>
            <a:softEdge rad="317500"/>
          </a:effectLst>
        </p:spPr>
      </p:pic>
      <p:grpSp>
        <p:nvGrpSpPr>
          <p:cNvPr id="37" name="Group 37">
            <a:extLst>
              <a:ext uri="{FF2B5EF4-FFF2-40B4-BE49-F238E27FC236}">
                <a16:creationId xmlns:a16="http://schemas.microsoft.com/office/drawing/2014/main" id="{01C40124-1649-4FF2-8F64-C8284EB9FD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9" name="Oval 38">
              <a:extLst>
                <a:ext uri="{FF2B5EF4-FFF2-40B4-BE49-F238E27FC236}">
                  <a16:creationId xmlns:a16="http://schemas.microsoft.com/office/drawing/2014/main" id="{086727CD-9977-4B25-9516-2B6E06AAA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 uri="{28A0092B-C50C-407E-A947-70E740481C1C}">
                    <a14:useLocalDpi xmlns:a14="http://schemas.microsoft.com/office/drawing/2010/main" val="0"/>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0" name="Oval 39">
              <a:extLst>
                <a:ext uri="{FF2B5EF4-FFF2-40B4-BE49-F238E27FC236}">
                  <a16:creationId xmlns:a16="http://schemas.microsoft.com/office/drawing/2014/main" id="{219F4D31-E06B-4B98-A1F1-A29AFCBDD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1" name="Rectangle 41">
            <a:extLst>
              <a:ext uri="{FF2B5EF4-FFF2-40B4-BE49-F238E27FC236}">
                <a16:creationId xmlns:a16="http://schemas.microsoft.com/office/drawing/2014/main" id="{04C6A80A-C3F4-48DE-80ED-845C8B3E1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6">
              <a:alphaModFix amt="60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2F1E9D-FF6F-4A84-B194-5A263E0F499F}"/>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dirty="0">
                <a:solidFill>
                  <a:schemeClr val="accent1">
                    <a:lumMod val="75000"/>
                  </a:schemeClr>
                </a:solidFill>
              </a:rPr>
              <a:t>New Owner packet</a:t>
            </a:r>
            <a:br>
              <a:rPr lang="en-US" sz="4800" dirty="0">
                <a:solidFill>
                  <a:schemeClr val="accent1">
                    <a:lumMod val="75000"/>
                  </a:schemeClr>
                </a:solidFill>
              </a:rPr>
            </a:br>
            <a:r>
              <a:rPr lang="en-US" sz="4800" dirty="0">
                <a:solidFill>
                  <a:schemeClr val="accent1">
                    <a:lumMod val="75000"/>
                  </a:schemeClr>
                </a:solidFill>
              </a:rPr>
              <a:t>(Coming 2021)</a:t>
            </a:r>
          </a:p>
        </p:txBody>
      </p:sp>
      <p:pic>
        <p:nvPicPr>
          <p:cNvPr id="6" name="Picture 5" descr="Graphical user interface, website&#10;&#10;Description automatically generated">
            <a:extLst>
              <a:ext uri="{FF2B5EF4-FFF2-40B4-BE49-F238E27FC236}">
                <a16:creationId xmlns:a16="http://schemas.microsoft.com/office/drawing/2014/main" id="{FE955F45-6215-4AFE-AF24-6372EDF7952D}"/>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94064" y="0"/>
            <a:ext cx="5002276" cy="3989766"/>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id="{A719A113-89F4-4A34-9A67-4CC7A1EB3547}"/>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94064" y="3600118"/>
            <a:ext cx="5002276" cy="3257881"/>
          </a:xfrm>
          <a:prstGeom prst="rect">
            <a:avLst/>
          </a:prstGeom>
        </p:spPr>
      </p:pic>
      <p:sp>
        <p:nvSpPr>
          <p:cNvPr id="4" name="Text Placeholder 3">
            <a:extLst>
              <a:ext uri="{FF2B5EF4-FFF2-40B4-BE49-F238E27FC236}">
                <a16:creationId xmlns:a16="http://schemas.microsoft.com/office/drawing/2014/main" id="{CC648278-568B-4BB6-A437-E0F0F6E0412F}"/>
              </a:ext>
            </a:extLst>
          </p:cNvPr>
          <p:cNvSpPr>
            <a:spLocks noGrp="1"/>
          </p:cNvSpPr>
          <p:nvPr>
            <p:ph type="body" sz="half" idx="2"/>
          </p:nvPr>
        </p:nvSpPr>
        <p:spPr>
          <a:xfrm>
            <a:off x="4970109" y="2121408"/>
            <a:ext cx="6730276" cy="4050792"/>
          </a:xfrm>
        </p:spPr>
        <p:txBody>
          <a:bodyPr vert="horz" lIns="91440" tIns="45720" rIns="91440" bIns="45720" rtlCol="0">
            <a:normAutofit/>
          </a:bodyPr>
          <a:lstStyle/>
          <a:p>
            <a:pPr marL="285750" indent="-182880">
              <a:lnSpc>
                <a:spcPct val="90000"/>
              </a:lnSpc>
              <a:buFont typeface="Wingdings" pitchFamily="2" charset="2"/>
              <a:buChar char="§"/>
            </a:pPr>
            <a:r>
              <a:rPr lang="en-US" sz="2000" dirty="0">
                <a:solidFill>
                  <a:schemeClr val="tx1"/>
                </a:solidFill>
              </a:rPr>
              <a:t>Packet filled with Responsible Ownership materials also available on our website</a:t>
            </a:r>
          </a:p>
          <a:p>
            <a:pPr marL="285750" indent="-182880">
              <a:lnSpc>
                <a:spcPct val="90000"/>
              </a:lnSpc>
              <a:buFont typeface="Wingdings" pitchFamily="2" charset="2"/>
              <a:buChar char="§"/>
            </a:pPr>
            <a:r>
              <a:rPr lang="en-US" sz="2000" dirty="0">
                <a:solidFill>
                  <a:schemeClr val="tx1"/>
                </a:solidFill>
              </a:rPr>
              <a:t>Available for distribution anywhere a horse changes ownership</a:t>
            </a:r>
          </a:p>
          <a:p>
            <a:pPr marL="742950" lvl="1" indent="-182880">
              <a:buFont typeface="Wingdings" pitchFamily="2" charset="2"/>
              <a:buChar char="§"/>
            </a:pPr>
            <a:r>
              <a:rPr lang="en-US" sz="2000" dirty="0"/>
              <a:t>Adoption facilities</a:t>
            </a:r>
          </a:p>
          <a:p>
            <a:pPr marL="742950" lvl="1" indent="-182880">
              <a:buFont typeface="Wingdings" pitchFamily="2" charset="2"/>
              <a:buChar char="§"/>
            </a:pPr>
            <a:r>
              <a:rPr lang="en-US" sz="2000" dirty="0"/>
              <a:t>Sales Barns</a:t>
            </a:r>
          </a:p>
          <a:p>
            <a:pPr marL="742950" lvl="1" indent="-182880">
              <a:buFont typeface="Wingdings" pitchFamily="2" charset="2"/>
              <a:buChar char="§"/>
            </a:pPr>
            <a:r>
              <a:rPr lang="en-US" sz="2000" dirty="0"/>
              <a:t>Breeding Barns</a:t>
            </a:r>
          </a:p>
          <a:p>
            <a:pPr marL="742950" lvl="1" indent="-182880">
              <a:buFont typeface="Wingdings" pitchFamily="2" charset="2"/>
              <a:buChar char="§"/>
            </a:pPr>
            <a:r>
              <a:rPr lang="en-US" sz="2000" dirty="0"/>
              <a:t>Auctions</a:t>
            </a:r>
          </a:p>
          <a:p>
            <a:pPr marL="285750" indent="-182880">
              <a:lnSpc>
                <a:spcPct val="90000"/>
              </a:lnSpc>
              <a:buFont typeface="Wingdings" pitchFamily="2" charset="2"/>
              <a:buChar char="§"/>
            </a:pPr>
            <a:r>
              <a:rPr lang="en-US" sz="2000" dirty="0">
                <a:solidFill>
                  <a:schemeClr val="tx1"/>
                </a:solidFill>
              </a:rPr>
              <a:t>Could also include provisions like buy back agreements, first right of refusal contracts, Full Circle programs etc.  </a:t>
            </a:r>
          </a:p>
          <a:p>
            <a:pPr marL="285750" indent="-182880">
              <a:lnSpc>
                <a:spcPct val="90000"/>
              </a:lnSpc>
              <a:buFont typeface="Wingdings" pitchFamily="2" charset="2"/>
              <a:buChar char="§"/>
            </a:pPr>
            <a:endParaRPr lang="en-US" sz="2000" dirty="0">
              <a:solidFill>
                <a:schemeClr val="tx1"/>
              </a:solidFill>
            </a:endParaRPr>
          </a:p>
          <a:p>
            <a:pPr marL="742950" lvl="1" indent="-182880">
              <a:buFont typeface="Wingdings" pitchFamily="2" charset="2"/>
              <a:buChar char="§"/>
            </a:pPr>
            <a:endParaRPr lang="en-US" sz="1800" dirty="0"/>
          </a:p>
        </p:txBody>
      </p:sp>
      <p:grpSp>
        <p:nvGrpSpPr>
          <p:cNvPr id="43" name="Group 43">
            <a:extLst>
              <a:ext uri="{FF2B5EF4-FFF2-40B4-BE49-F238E27FC236}">
                <a16:creationId xmlns:a16="http://schemas.microsoft.com/office/drawing/2014/main" id="{9E2417C7-A82F-44F7-A96F-B751F3302F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5" name="Oval 44">
              <a:extLst>
                <a:ext uri="{FF2B5EF4-FFF2-40B4-BE49-F238E27FC236}">
                  <a16:creationId xmlns:a16="http://schemas.microsoft.com/office/drawing/2014/main" id="{C41F7344-9C8B-4289-B22F-5A9BE386F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6" name="Oval 45">
              <a:extLst>
                <a:ext uri="{FF2B5EF4-FFF2-40B4-BE49-F238E27FC236}">
                  <a16:creationId xmlns:a16="http://schemas.microsoft.com/office/drawing/2014/main" id="{3D44D01D-A2CB-4AC9-9D70-A4DC027D1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Slide Number Placeholder 4">
            <a:extLst>
              <a:ext uri="{FF2B5EF4-FFF2-40B4-BE49-F238E27FC236}">
                <a16:creationId xmlns:a16="http://schemas.microsoft.com/office/drawing/2014/main" id="{FB4E416F-02D8-4ACB-83E6-6A3D9D68372A}"/>
              </a:ext>
            </a:extLst>
          </p:cNvPr>
          <p:cNvSpPr>
            <a:spLocks noGrp="1"/>
          </p:cNvSpPr>
          <p:nvPr>
            <p:ph type="sldNum" sz="quarter" idx="12"/>
          </p:nvPr>
        </p:nvSpPr>
        <p:spPr>
          <a:xfrm>
            <a:off x="11311128" y="6272784"/>
            <a:ext cx="640080" cy="365125"/>
          </a:xfrm>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27</a:t>
            </a:fld>
            <a:endParaRPr lang="en-US"/>
          </a:p>
        </p:txBody>
      </p:sp>
    </p:spTree>
    <p:extLst>
      <p:ext uri="{BB962C8B-B14F-4D97-AF65-F5344CB8AC3E}">
        <p14:creationId xmlns:p14="http://schemas.microsoft.com/office/powerpoint/2010/main" val="405397310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28" name="Group 9">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 uri="{28A0092B-C50C-407E-A947-70E740481C1C}">
                    <a14:useLocalDpi xmlns:a14="http://schemas.microsoft.com/office/drawing/2010/main" val="0"/>
                  </a:ext>
                </a:extLst>
              </a:blip>
              <a:srcRect/>
              <a:tile tx="50800" ty="0" sx="85000" sy="85000" flip="none" algn="tl"/>
            </a:blipFill>
            <a:ln w="25400" cap="flat" cmpd="sng" algn="ctr">
              <a:noFill/>
              <a:prstDash val="solid"/>
            </a:ln>
            <a:effectLst/>
          </p:spPr>
        </p:sp>
        <p:sp>
          <p:nvSpPr>
            <p:cNvPr id="12" name="Oval 11">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29" name="Rectangle 1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1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22F1E9D-FF6F-4A84-B194-5A263E0F499F}"/>
              </a:ext>
            </a:extLst>
          </p:cNvPr>
          <p:cNvSpPr>
            <a:spLocks noGrp="1"/>
          </p:cNvSpPr>
          <p:nvPr>
            <p:ph type="title"/>
          </p:nvPr>
        </p:nvSpPr>
        <p:spPr>
          <a:xfrm>
            <a:off x="1069848" y="484632"/>
            <a:ext cx="10058400" cy="1609344"/>
          </a:xfrm>
        </p:spPr>
        <p:txBody>
          <a:bodyPr vert="horz" lIns="91440" tIns="45720" rIns="91440" bIns="45720" rtlCol="0" anchor="ctr">
            <a:normAutofit/>
          </a:bodyPr>
          <a:lstStyle/>
          <a:p>
            <a:r>
              <a:rPr lang="en-US" sz="4400" dirty="0">
                <a:solidFill>
                  <a:srgbClr val="2B3954"/>
                </a:solidFill>
              </a:rPr>
              <a:t>TRANSFORMING OUR EDUCATIONAL MATERIALS/INCREASING ACCESIBILITY</a:t>
            </a:r>
          </a:p>
        </p:txBody>
      </p:sp>
      <p:sp>
        <p:nvSpPr>
          <p:cNvPr id="4" name="Text Placeholder 3">
            <a:extLst>
              <a:ext uri="{FF2B5EF4-FFF2-40B4-BE49-F238E27FC236}">
                <a16:creationId xmlns:a16="http://schemas.microsoft.com/office/drawing/2014/main" id="{CC648278-568B-4BB6-A437-E0F0F6E0412F}"/>
              </a:ext>
            </a:extLst>
          </p:cNvPr>
          <p:cNvSpPr>
            <a:spLocks noGrp="1"/>
          </p:cNvSpPr>
          <p:nvPr>
            <p:ph type="body" sz="half" idx="2"/>
          </p:nvPr>
        </p:nvSpPr>
        <p:spPr>
          <a:xfrm>
            <a:off x="984504" y="2713703"/>
            <a:ext cx="6180328" cy="3542345"/>
          </a:xfrm>
          <a:solidFill>
            <a:schemeClr val="bg2">
              <a:alpha val="88000"/>
            </a:schemeClr>
          </a:solidFill>
          <a:effectLst>
            <a:softEdge rad="127000"/>
          </a:effectLst>
        </p:spPr>
        <p:txBody>
          <a:bodyPr vert="horz" lIns="91440" tIns="45720" rIns="91440" bIns="45720" rtlCol="0">
            <a:normAutofit/>
          </a:bodyPr>
          <a:lstStyle/>
          <a:p>
            <a:pPr marL="342900" indent="-342900">
              <a:lnSpc>
                <a:spcPct val="90000"/>
              </a:lnSpc>
              <a:buFont typeface="Arial" panose="020B0604020202020204" pitchFamily="34" charset="0"/>
              <a:buChar char="•"/>
            </a:pPr>
            <a:endParaRPr lang="en-US" sz="2000" dirty="0">
              <a:solidFill>
                <a:srgbClr val="2B3954"/>
              </a:solidFill>
            </a:endParaRPr>
          </a:p>
          <a:p>
            <a:pPr marL="342900" indent="-342900">
              <a:lnSpc>
                <a:spcPct val="90000"/>
              </a:lnSpc>
              <a:buFont typeface="Arial" panose="020B0604020202020204" pitchFamily="34" charset="0"/>
              <a:buChar char="•"/>
            </a:pPr>
            <a:r>
              <a:rPr lang="en-US" sz="2000" dirty="0">
                <a:solidFill>
                  <a:srgbClr val="2B3954"/>
                </a:solidFill>
              </a:rPr>
              <a:t>Replicating our educational materials into other types of mediums</a:t>
            </a:r>
          </a:p>
          <a:p>
            <a:pPr marL="342900" indent="-342900">
              <a:lnSpc>
                <a:spcPct val="90000"/>
              </a:lnSpc>
              <a:buFont typeface="Arial" panose="020B0604020202020204" pitchFamily="34" charset="0"/>
              <a:buChar char="•"/>
            </a:pPr>
            <a:r>
              <a:rPr lang="en-US" sz="2000" dirty="0">
                <a:solidFill>
                  <a:srgbClr val="2B3954"/>
                </a:solidFill>
              </a:rPr>
              <a:t>Video’s, educational modules, 1-page graphics, etc.</a:t>
            </a:r>
          </a:p>
          <a:p>
            <a:pPr marL="342900" indent="-342900">
              <a:lnSpc>
                <a:spcPct val="90000"/>
              </a:lnSpc>
              <a:buFont typeface="Arial" panose="020B0604020202020204" pitchFamily="34" charset="0"/>
              <a:buChar char="•"/>
            </a:pPr>
            <a:r>
              <a:rPr lang="en-US" sz="2000" dirty="0">
                <a:solidFill>
                  <a:srgbClr val="2B3954"/>
                </a:solidFill>
              </a:rPr>
              <a:t>Allows for a wider range of options to share this important information</a:t>
            </a:r>
          </a:p>
          <a:p>
            <a:pPr marL="342900" indent="-342900">
              <a:lnSpc>
                <a:spcPct val="90000"/>
              </a:lnSpc>
              <a:buFont typeface="Arial" panose="020B0604020202020204" pitchFamily="34" charset="0"/>
              <a:buChar char="•"/>
            </a:pPr>
            <a:r>
              <a:rPr lang="en-US" sz="2000" dirty="0">
                <a:solidFill>
                  <a:srgbClr val="2B3954"/>
                </a:solidFill>
              </a:rPr>
              <a:t>Makes the information less dry, and more palatable for the general public and horse owners.</a:t>
            </a:r>
          </a:p>
        </p:txBody>
      </p:sp>
      <p:sp>
        <p:nvSpPr>
          <p:cNvPr id="32" name="Oval 2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3" name="Oval 2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FB4E416F-02D8-4ACB-83E6-6A3D9D68372A}"/>
              </a:ext>
            </a:extLst>
          </p:cNvPr>
          <p:cNvSpPr>
            <a:spLocks noGrp="1"/>
          </p:cNvSpPr>
          <p:nvPr>
            <p:ph type="sldNum" sz="quarter" idx="12"/>
          </p:nvPr>
        </p:nvSpPr>
        <p:spPr>
          <a:xfrm>
            <a:off x="11311128" y="6272784"/>
            <a:ext cx="640080" cy="365125"/>
          </a:xfrm>
        </p:spPr>
        <p:txBody>
          <a:bodyPr vert="horz" lIns="91440" tIns="45720" rIns="91440" bIns="45720" rtlCol="0" anchor="ctr">
            <a:normAutofit/>
          </a:bodyPr>
          <a:lstStyle/>
          <a:p>
            <a:pPr defTabSz="457200">
              <a:spcAft>
                <a:spcPts val="600"/>
              </a:spcAft>
            </a:pPr>
            <a:fld id="{4FAB73BC-B049-4115-A692-8D63A059BFB8}" type="slidenum">
              <a:rPr lang="en-US" b="1" kern="1200" dirty="0">
                <a:solidFill>
                  <a:srgbClr val="FFFFFF"/>
                </a:solidFill>
                <a:latin typeface="+mj-lt"/>
                <a:ea typeface="+mn-ea"/>
                <a:cs typeface="+mn-cs"/>
              </a:rPr>
              <a:pPr defTabSz="457200">
                <a:spcAft>
                  <a:spcPts val="600"/>
                </a:spcAft>
              </a:pPr>
              <a:t>28</a:t>
            </a:fld>
            <a:endParaRPr lang="en-US" b="1" kern="1200" dirty="0">
              <a:solidFill>
                <a:srgbClr val="FFFFFF"/>
              </a:solidFill>
              <a:latin typeface="+mj-lt"/>
              <a:ea typeface="+mn-ea"/>
              <a:cs typeface="+mn-cs"/>
            </a:endParaRPr>
          </a:p>
        </p:txBody>
      </p:sp>
    </p:spTree>
    <p:extLst>
      <p:ext uri="{BB962C8B-B14F-4D97-AF65-F5344CB8AC3E}">
        <p14:creationId xmlns:p14="http://schemas.microsoft.com/office/powerpoint/2010/main" val="383181138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C6062962-F1C5-4D47-A811-1D0A04084536}"/>
              </a:ext>
            </a:extLst>
          </p:cNvPr>
          <p:cNvSpPr/>
          <p:nvPr/>
        </p:nvSpPr>
        <p:spPr>
          <a:xfrm>
            <a:off x="4379127" y="589923"/>
            <a:ext cx="3538917" cy="352812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object&#10;&#10;Description automatically generated">
            <a:extLst>
              <a:ext uri="{FF2B5EF4-FFF2-40B4-BE49-F238E27FC236}">
                <a16:creationId xmlns:a16="http://schemas.microsoft.com/office/drawing/2014/main" id="{5DB28786-AB68-4948-8D0F-7C309B711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187" y="599425"/>
            <a:ext cx="3528128" cy="3528128"/>
          </a:xfrm>
          <a:prstGeom prst="rect">
            <a:avLst/>
          </a:prstGeom>
        </p:spPr>
      </p:pic>
      <p:sp>
        <p:nvSpPr>
          <p:cNvPr id="5" name="TextBox 4">
            <a:extLst>
              <a:ext uri="{FF2B5EF4-FFF2-40B4-BE49-F238E27FC236}">
                <a16:creationId xmlns:a16="http://schemas.microsoft.com/office/drawing/2014/main" id="{3F282ECF-3B71-4916-9519-7CC3AA36D7CE}"/>
              </a:ext>
            </a:extLst>
          </p:cNvPr>
          <p:cNvSpPr txBox="1"/>
          <p:nvPr/>
        </p:nvSpPr>
        <p:spPr>
          <a:xfrm>
            <a:off x="1479257" y="4194497"/>
            <a:ext cx="9233484" cy="10002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Equine Welfare Data Collective</a:t>
            </a:r>
          </a:p>
        </p:txBody>
      </p:sp>
      <p:sp>
        <p:nvSpPr>
          <p:cNvPr id="6" name="TextBox 5">
            <a:extLst>
              <a:ext uri="{FF2B5EF4-FFF2-40B4-BE49-F238E27FC236}">
                <a16:creationId xmlns:a16="http://schemas.microsoft.com/office/drawing/2014/main" id="{D7E7428C-CFD0-4FDB-AC56-6678EEA14FE1}"/>
              </a:ext>
            </a:extLst>
          </p:cNvPr>
          <p:cNvSpPr txBox="1"/>
          <p:nvPr/>
        </p:nvSpPr>
        <p:spPr>
          <a:xfrm>
            <a:off x="4206496" y="5555975"/>
            <a:ext cx="4563611" cy="1231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Program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Emily Stearns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EWDC@HorseCouncil.org</a:t>
            </a:r>
          </a:p>
        </p:txBody>
      </p:sp>
      <p:sp>
        <p:nvSpPr>
          <p:cNvPr id="8" name="TextBox 7">
            <a:extLst>
              <a:ext uri="{FF2B5EF4-FFF2-40B4-BE49-F238E27FC236}">
                <a16:creationId xmlns:a16="http://schemas.microsoft.com/office/drawing/2014/main" id="{BEE5F10D-4E7D-4784-84A9-DE0301D6F8E9}"/>
              </a:ext>
            </a:extLst>
          </p:cNvPr>
          <p:cNvSpPr txBox="1"/>
          <p:nvPr/>
        </p:nvSpPr>
        <p:spPr>
          <a:xfrm>
            <a:off x="1514198" y="4160860"/>
            <a:ext cx="10378275" cy="10002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9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Equine Welfare Data Collective</a:t>
            </a:r>
          </a:p>
        </p:txBody>
      </p:sp>
      <p:sp>
        <p:nvSpPr>
          <p:cNvPr id="10" name="Oval 9">
            <a:extLst>
              <a:ext uri="{FF2B5EF4-FFF2-40B4-BE49-F238E27FC236}">
                <a16:creationId xmlns:a16="http://schemas.microsoft.com/office/drawing/2014/main" id="{D25279EA-18B8-4C04-8D5D-D024D5139853}"/>
              </a:ext>
            </a:extLst>
          </p:cNvPr>
          <p:cNvSpPr/>
          <p:nvPr/>
        </p:nvSpPr>
        <p:spPr>
          <a:xfrm>
            <a:off x="4368338" y="608928"/>
            <a:ext cx="3538917" cy="3528128"/>
          </a:xfrm>
          <a:prstGeom prst="ellipse">
            <a:avLst/>
          </a:prstGeom>
          <a:noFill/>
          <a:ln w="53975" cmpd="dbl">
            <a:solidFill>
              <a:srgbClr val="E3C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584772"/>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075" y="515225"/>
            <a:ext cx="9218835" cy="1055076"/>
          </a:xfrm>
        </p:spPr>
        <p:txBody>
          <a:bodyPr>
            <a:noAutofit/>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What Does an AT-RISK </a:t>
            </a:r>
            <a:br>
              <a:rPr lang="en-US" sz="4400" dirty="0">
                <a:latin typeface="Tahoma" panose="020B0604030504040204" pitchFamily="34" charset="0"/>
                <a:ea typeface="Tahoma" panose="020B0604030504040204" pitchFamily="34" charset="0"/>
                <a:cs typeface="Tahoma" panose="020B0604030504040204" pitchFamily="34" charset="0"/>
              </a:rPr>
            </a:br>
            <a:r>
              <a:rPr lang="en-US" sz="4400" dirty="0">
                <a:latin typeface="Tahoma" panose="020B0604030504040204" pitchFamily="34" charset="0"/>
                <a:ea typeface="Tahoma" panose="020B0604030504040204" pitchFamily="34" charset="0"/>
                <a:cs typeface="Tahoma" panose="020B0604030504040204" pitchFamily="34" charset="0"/>
              </a:rPr>
              <a:t>Horse Look Like?</a:t>
            </a:r>
          </a:p>
        </p:txBody>
      </p:sp>
      <p:sp>
        <p:nvSpPr>
          <p:cNvPr id="10" name="TextBox 9"/>
          <p:cNvSpPr txBox="1"/>
          <p:nvPr/>
        </p:nvSpPr>
        <p:spPr>
          <a:xfrm>
            <a:off x="4126548" y="5373920"/>
            <a:ext cx="2178633" cy="646331"/>
          </a:xfrm>
          <a:prstGeom prst="rect">
            <a:avLst/>
          </a:prstGeom>
          <a:noFill/>
        </p:spPr>
        <p:txBody>
          <a:bodyPr wrap="square" rtlCol="0">
            <a:spAutoFit/>
          </a:bodyPr>
          <a:lstStyle/>
          <a:p>
            <a:r>
              <a:rPr lang="en-US" dirty="0" err="1"/>
              <a:t>Takoda</a:t>
            </a:r>
            <a:r>
              <a:rPr lang="en-US" dirty="0"/>
              <a:t>, 5 </a:t>
            </a:r>
            <a:r>
              <a:rPr lang="en-US" dirty="0" err="1"/>
              <a:t>yo</a:t>
            </a:r>
            <a:r>
              <a:rPr lang="en-US" dirty="0"/>
              <a:t> Mustang mare</a:t>
            </a:r>
          </a:p>
        </p:txBody>
      </p:sp>
      <p:sp>
        <p:nvSpPr>
          <p:cNvPr id="13" name="TextBox 12"/>
          <p:cNvSpPr txBox="1"/>
          <p:nvPr/>
        </p:nvSpPr>
        <p:spPr>
          <a:xfrm>
            <a:off x="6192743" y="5411718"/>
            <a:ext cx="1862887" cy="923330"/>
          </a:xfrm>
          <a:prstGeom prst="rect">
            <a:avLst/>
          </a:prstGeom>
          <a:noFill/>
        </p:spPr>
        <p:txBody>
          <a:bodyPr wrap="square" rtlCol="0">
            <a:spAutoFit/>
          </a:bodyPr>
          <a:lstStyle/>
          <a:p>
            <a:r>
              <a:rPr lang="en-US" dirty="0"/>
              <a:t>Jack, 16 </a:t>
            </a:r>
            <a:r>
              <a:rPr lang="en-US" dirty="0" err="1"/>
              <a:t>yo</a:t>
            </a:r>
            <a:r>
              <a:rPr lang="en-US" dirty="0"/>
              <a:t> </a:t>
            </a:r>
            <a:br>
              <a:rPr lang="en-US" dirty="0"/>
            </a:br>
            <a:r>
              <a:rPr lang="en-US" dirty="0"/>
              <a:t>Appendix QH gelding </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743" y="2591944"/>
            <a:ext cx="1862887" cy="2811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1494" y="2591944"/>
            <a:ext cx="1877107" cy="2741002"/>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168939" y="2591943"/>
            <a:ext cx="1903464" cy="2774106"/>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75968" y="2589540"/>
            <a:ext cx="2005386" cy="2814308"/>
          </a:xfrm>
          <a:prstGeom prst="rect">
            <a:avLst/>
          </a:prstGeom>
        </p:spPr>
      </p:pic>
      <p:sp>
        <p:nvSpPr>
          <p:cNvPr id="11" name="TextBox 10"/>
          <p:cNvSpPr txBox="1"/>
          <p:nvPr/>
        </p:nvSpPr>
        <p:spPr>
          <a:xfrm>
            <a:off x="2107563" y="5365153"/>
            <a:ext cx="2178633" cy="646331"/>
          </a:xfrm>
          <a:prstGeom prst="rect">
            <a:avLst/>
          </a:prstGeom>
          <a:noFill/>
        </p:spPr>
        <p:txBody>
          <a:bodyPr wrap="square" rtlCol="0">
            <a:spAutoFit/>
          </a:bodyPr>
          <a:lstStyle/>
          <a:p>
            <a:r>
              <a:rPr lang="en-US" dirty="0"/>
              <a:t>Avalanche, 12 </a:t>
            </a:r>
            <a:r>
              <a:rPr lang="en-US" dirty="0" err="1"/>
              <a:t>yo</a:t>
            </a:r>
            <a:r>
              <a:rPr lang="en-US" dirty="0"/>
              <a:t> Appaloosa stallion</a:t>
            </a:r>
          </a:p>
        </p:txBody>
      </p:sp>
      <p:sp>
        <p:nvSpPr>
          <p:cNvPr id="14" name="TextBox 13"/>
          <p:cNvSpPr txBox="1"/>
          <p:nvPr/>
        </p:nvSpPr>
        <p:spPr>
          <a:xfrm>
            <a:off x="8175969" y="5411719"/>
            <a:ext cx="1862887" cy="646331"/>
          </a:xfrm>
          <a:prstGeom prst="rect">
            <a:avLst/>
          </a:prstGeom>
          <a:noFill/>
        </p:spPr>
        <p:txBody>
          <a:bodyPr wrap="square" rtlCol="0">
            <a:spAutoFit/>
          </a:bodyPr>
          <a:lstStyle/>
          <a:p>
            <a:r>
              <a:rPr lang="en-US" dirty="0"/>
              <a:t>Toby, 2 </a:t>
            </a:r>
            <a:r>
              <a:rPr lang="en-US" dirty="0" err="1"/>
              <a:t>mos</a:t>
            </a:r>
            <a:endParaRPr lang="en-US" dirty="0"/>
          </a:p>
          <a:p>
            <a:r>
              <a:rPr lang="en-US" dirty="0"/>
              <a:t>Orphan foal</a:t>
            </a:r>
          </a:p>
        </p:txBody>
      </p:sp>
      <p:sp>
        <p:nvSpPr>
          <p:cNvPr id="5" name="Rectangle 4">
            <a:extLst>
              <a:ext uri="{FF2B5EF4-FFF2-40B4-BE49-F238E27FC236}">
                <a16:creationId xmlns:a16="http://schemas.microsoft.com/office/drawing/2014/main" id="{44C07F14-CF9C-4C5F-B906-43F110E4329E}"/>
              </a:ext>
            </a:extLst>
          </p:cNvPr>
          <p:cNvSpPr/>
          <p:nvPr/>
        </p:nvSpPr>
        <p:spPr>
          <a:xfrm>
            <a:off x="1106128" y="1991527"/>
            <a:ext cx="9874045" cy="132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93E24D9-8A26-406C-AC75-468E3AFB8E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325" y="368159"/>
            <a:ext cx="3076338" cy="1155686"/>
          </a:xfrm>
          <a:prstGeom prst="rect">
            <a:avLst/>
          </a:prstGeom>
        </p:spPr>
      </p:pic>
    </p:spTree>
    <p:extLst>
      <p:ext uri="{BB962C8B-B14F-4D97-AF65-F5344CB8AC3E}">
        <p14:creationId xmlns:p14="http://schemas.microsoft.com/office/powerpoint/2010/main" val="166701536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A brown horse standing on top of a grass covered field&#10;&#10;Description automatically generated">
            <a:extLst>
              <a:ext uri="{FF2B5EF4-FFF2-40B4-BE49-F238E27FC236}">
                <a16:creationId xmlns:a16="http://schemas.microsoft.com/office/drawing/2014/main" id="{5F1FF13A-D60C-4FC9-A70A-4D0887DCC27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0"/>
            <a:ext cx="12192000" cy="6857990"/>
          </a:xfrm>
          <a:prstGeom prst="rect">
            <a:avLst/>
          </a:prstGeom>
        </p:spPr>
      </p:pic>
      <p:sp>
        <p:nvSpPr>
          <p:cNvPr id="1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1BF16990-ABE8-4808-A791-D1B25DD63B0F}"/>
              </a:ext>
            </a:extLst>
          </p:cNvPr>
          <p:cNvSpPr/>
          <p:nvPr/>
        </p:nvSpPr>
        <p:spPr>
          <a:xfrm>
            <a:off x="-354458" y="994025"/>
            <a:ext cx="6369976" cy="6369976"/>
          </a:xfrm>
          <a:prstGeom prst="ellipse">
            <a:avLst/>
          </a:prstGeom>
          <a:solidFill>
            <a:srgbClr val="345163">
              <a:alpha val="72000"/>
            </a:srgbClr>
          </a:solidFill>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AB30B8B-DCD0-43D0-A0C5-9DE340838F21}"/>
              </a:ext>
            </a:extLst>
          </p:cNvPr>
          <p:cNvSpPr txBox="1"/>
          <p:nvPr/>
        </p:nvSpPr>
        <p:spPr>
          <a:xfrm>
            <a:off x="709448" y="1913950"/>
            <a:ext cx="4204137" cy="134275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panose="020F0302020204030204"/>
                <a:ea typeface="+mn-ea"/>
                <a:cs typeface="+mn-cs"/>
              </a:rPr>
              <a:t>Mission</a:t>
            </a:r>
          </a:p>
        </p:txBody>
      </p:sp>
      <p:cxnSp>
        <p:nvCxnSpPr>
          <p:cNvPr id="16" name="Straight Connector 19">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9E332D4-3C22-4D72-BE0F-5CBAE352F784}"/>
              </a:ext>
            </a:extLst>
          </p:cNvPr>
          <p:cNvSpPr txBox="1"/>
          <p:nvPr/>
        </p:nvSpPr>
        <p:spPr>
          <a:xfrm>
            <a:off x="513226" y="3614218"/>
            <a:ext cx="4605311" cy="195616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85000" lnSpcReduction="20000"/>
          </a:bodyPr>
          <a:lstStyle/>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Candara"/>
              <a:ea typeface="Batang"/>
              <a:cs typeface="+mn-cs"/>
            </a:endParaRPr>
          </a:p>
          <a:p>
            <a:pPr algn="ctr">
              <a:lnSpc>
                <a:spcPct val="90000"/>
              </a:lnSpc>
              <a:spcAft>
                <a:spcPts val="600"/>
              </a:spcAft>
              <a:defRPr/>
            </a:pPr>
            <a:r>
              <a:rPr lang="en-US" sz="2400" b="1" dirty="0">
                <a:solidFill>
                  <a:schemeClr val="bg1"/>
                </a:solidFill>
              </a:rPr>
              <a:t>Provide rescues, sanctuaries, municipal facilities, funding agencies, certifying agencies, and all others involved in the equine community with the data necessary to evaluate and guide actions that support equines at-risk and in transition.</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ndara"/>
              <a:ea typeface="Batang"/>
              <a:cs typeface="Calibri"/>
            </a:endParaRPr>
          </a:p>
        </p:txBody>
      </p:sp>
      <p:sp>
        <p:nvSpPr>
          <p:cNvPr id="3" name="Oval 2">
            <a:extLst>
              <a:ext uri="{FF2B5EF4-FFF2-40B4-BE49-F238E27FC236}">
                <a16:creationId xmlns:a16="http://schemas.microsoft.com/office/drawing/2014/main" id="{C6062962-F1C5-4D47-A811-1D0A04084536}"/>
              </a:ext>
            </a:extLst>
          </p:cNvPr>
          <p:cNvSpPr/>
          <p:nvPr/>
        </p:nvSpPr>
        <p:spPr>
          <a:xfrm>
            <a:off x="11153707" y="102765"/>
            <a:ext cx="908788" cy="91029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object&#10;&#10;Description automatically generated">
            <a:extLst>
              <a:ext uri="{FF2B5EF4-FFF2-40B4-BE49-F238E27FC236}">
                <a16:creationId xmlns:a16="http://schemas.microsoft.com/office/drawing/2014/main" id="{5DB28786-AB68-4948-8D0F-7C309B711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3643" y="104739"/>
            <a:ext cx="898000" cy="910291"/>
          </a:xfrm>
          <a:prstGeom prst="rect">
            <a:avLst/>
          </a:prstGeom>
        </p:spPr>
      </p:pic>
      <p:sp>
        <p:nvSpPr>
          <p:cNvPr id="10" name="Oval 9">
            <a:extLst>
              <a:ext uri="{FF2B5EF4-FFF2-40B4-BE49-F238E27FC236}">
                <a16:creationId xmlns:a16="http://schemas.microsoft.com/office/drawing/2014/main" id="{D25279EA-18B8-4C04-8D5D-D024D5139853}"/>
              </a:ext>
            </a:extLst>
          </p:cNvPr>
          <p:cNvSpPr/>
          <p:nvPr/>
        </p:nvSpPr>
        <p:spPr>
          <a:xfrm>
            <a:off x="11153979" y="100722"/>
            <a:ext cx="908790" cy="910290"/>
          </a:xfrm>
          <a:prstGeom prst="ellipse">
            <a:avLst/>
          </a:prstGeom>
          <a:noFill/>
          <a:ln w="53975" cmpd="dbl">
            <a:solidFill>
              <a:srgbClr val="E3C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863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ABF85C-7891-4E96-8D95-8AB011EBF1BC}"/>
              </a:ext>
            </a:extLst>
          </p:cNvPr>
          <p:cNvSpPr/>
          <p:nvPr/>
        </p:nvSpPr>
        <p:spPr>
          <a:xfrm>
            <a:off x="4814192" y="-310044"/>
            <a:ext cx="7628561" cy="7251842"/>
          </a:xfrm>
          <a:prstGeom prst="rect">
            <a:avLst/>
          </a:prstGeom>
          <a:solidFill>
            <a:srgbClr val="345163">
              <a:alpha val="6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A close up of a horse that is looking at the camera&#10;&#10;Description automatically generated">
            <a:extLst>
              <a:ext uri="{FF2B5EF4-FFF2-40B4-BE49-F238E27FC236}">
                <a16:creationId xmlns:a16="http://schemas.microsoft.com/office/drawing/2014/main" id="{232BAEF2-6EB5-458D-A494-C2F44202FD99}"/>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2048" y="-299653"/>
            <a:ext cx="7774277" cy="7457315"/>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2" name="TextBox 11">
            <a:extLst>
              <a:ext uri="{FF2B5EF4-FFF2-40B4-BE49-F238E27FC236}">
                <a16:creationId xmlns:a16="http://schemas.microsoft.com/office/drawing/2014/main" id="{0AB30B8B-DCD0-43D0-A0C5-9DE340838F21}"/>
              </a:ext>
            </a:extLst>
          </p:cNvPr>
          <p:cNvSpPr txBox="1"/>
          <p:nvPr/>
        </p:nvSpPr>
        <p:spPr>
          <a:xfrm>
            <a:off x="6801436" y="1396289"/>
            <a:ext cx="4819952"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panose="020F0302020204030204"/>
                <a:ea typeface="+mn-ea"/>
                <a:cs typeface="+mn-cs"/>
              </a:rPr>
              <a:t>Accomplishments</a:t>
            </a:r>
          </a:p>
        </p:txBody>
      </p:sp>
      <p:sp>
        <p:nvSpPr>
          <p:cNvPr id="2" name="TextBox 1">
            <a:extLst>
              <a:ext uri="{FF2B5EF4-FFF2-40B4-BE49-F238E27FC236}">
                <a16:creationId xmlns:a16="http://schemas.microsoft.com/office/drawing/2014/main" id="{7E11F284-3A5C-44F3-B76F-64AB9878649F}"/>
              </a:ext>
            </a:extLst>
          </p:cNvPr>
          <p:cNvSpPr txBox="1"/>
          <p:nvPr/>
        </p:nvSpPr>
        <p:spPr>
          <a:xfrm>
            <a:off x="6801435" y="2871982"/>
            <a:ext cx="4819951" cy="318168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Database of over 1000 equine welfare orgs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 from 30% of equine welfare population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2 published reports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Ambassador program</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Intern program</a:t>
            </a:r>
          </a:p>
        </p:txBody>
      </p:sp>
      <p:sp>
        <p:nvSpPr>
          <p:cNvPr id="3" name="Oval 2">
            <a:extLst>
              <a:ext uri="{FF2B5EF4-FFF2-40B4-BE49-F238E27FC236}">
                <a16:creationId xmlns:a16="http://schemas.microsoft.com/office/drawing/2014/main" id="{C6062962-F1C5-4D47-A811-1D0A04084536}"/>
              </a:ext>
            </a:extLst>
          </p:cNvPr>
          <p:cNvSpPr/>
          <p:nvPr/>
        </p:nvSpPr>
        <p:spPr>
          <a:xfrm>
            <a:off x="11153707" y="102765"/>
            <a:ext cx="908788" cy="91029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object&#10;&#10;Description automatically generated">
            <a:extLst>
              <a:ext uri="{FF2B5EF4-FFF2-40B4-BE49-F238E27FC236}">
                <a16:creationId xmlns:a16="http://schemas.microsoft.com/office/drawing/2014/main" id="{5DB28786-AB68-4948-8D0F-7C309B711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3643" y="104739"/>
            <a:ext cx="898000" cy="910291"/>
          </a:xfrm>
          <a:prstGeom prst="rect">
            <a:avLst/>
          </a:prstGeom>
        </p:spPr>
      </p:pic>
      <p:sp>
        <p:nvSpPr>
          <p:cNvPr id="10" name="Oval 9">
            <a:extLst>
              <a:ext uri="{FF2B5EF4-FFF2-40B4-BE49-F238E27FC236}">
                <a16:creationId xmlns:a16="http://schemas.microsoft.com/office/drawing/2014/main" id="{D25279EA-18B8-4C04-8D5D-D024D5139853}"/>
              </a:ext>
            </a:extLst>
          </p:cNvPr>
          <p:cNvSpPr/>
          <p:nvPr/>
        </p:nvSpPr>
        <p:spPr>
          <a:xfrm>
            <a:off x="11153979" y="100722"/>
            <a:ext cx="908790" cy="910290"/>
          </a:xfrm>
          <a:prstGeom prst="ellipse">
            <a:avLst/>
          </a:prstGeom>
          <a:noFill/>
          <a:ln w="53975" cmpd="dbl">
            <a:solidFill>
              <a:srgbClr val="E3C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519549"/>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AB30B8B-DCD0-43D0-A0C5-9DE340838F21}"/>
              </a:ext>
            </a:extLst>
          </p:cNvPr>
          <p:cNvSpPr txBox="1"/>
          <p:nvPr/>
        </p:nvSpPr>
        <p:spPr>
          <a:xfrm>
            <a:off x="-57247" y="270494"/>
            <a:ext cx="12319675" cy="584775"/>
          </a:xfrm>
          <a:prstGeom prst="rect">
            <a:avLst/>
          </a:prstGeom>
          <a:solidFill>
            <a:srgbClr val="E7E6E6">
              <a:alpha val="51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ontoso Pharmaceuticals"/>
                <a:ea typeface="+mn-ea"/>
                <a:cs typeface="Arial"/>
              </a:rPr>
              <a:t>How it works</a:t>
            </a:r>
          </a:p>
        </p:txBody>
      </p:sp>
      <p:sp>
        <p:nvSpPr>
          <p:cNvPr id="3" name="Oval 2">
            <a:extLst>
              <a:ext uri="{FF2B5EF4-FFF2-40B4-BE49-F238E27FC236}">
                <a16:creationId xmlns:a16="http://schemas.microsoft.com/office/drawing/2014/main" id="{C6062962-F1C5-4D47-A811-1D0A04084536}"/>
              </a:ext>
            </a:extLst>
          </p:cNvPr>
          <p:cNvSpPr/>
          <p:nvPr/>
        </p:nvSpPr>
        <p:spPr>
          <a:xfrm>
            <a:off x="11153707" y="102765"/>
            <a:ext cx="908788" cy="91029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object&#10;&#10;Description automatically generated">
            <a:extLst>
              <a:ext uri="{FF2B5EF4-FFF2-40B4-BE49-F238E27FC236}">
                <a16:creationId xmlns:a16="http://schemas.microsoft.com/office/drawing/2014/main" id="{5DB28786-AB68-4948-8D0F-7C309B711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3643" y="104739"/>
            <a:ext cx="898000" cy="910291"/>
          </a:xfrm>
          <a:prstGeom prst="rect">
            <a:avLst/>
          </a:prstGeom>
        </p:spPr>
      </p:pic>
      <p:sp>
        <p:nvSpPr>
          <p:cNvPr id="10" name="Oval 9">
            <a:extLst>
              <a:ext uri="{FF2B5EF4-FFF2-40B4-BE49-F238E27FC236}">
                <a16:creationId xmlns:a16="http://schemas.microsoft.com/office/drawing/2014/main" id="{D25279EA-18B8-4C04-8D5D-D024D5139853}"/>
              </a:ext>
            </a:extLst>
          </p:cNvPr>
          <p:cNvSpPr/>
          <p:nvPr/>
        </p:nvSpPr>
        <p:spPr>
          <a:xfrm>
            <a:off x="11153979" y="100722"/>
            <a:ext cx="908790" cy="910290"/>
          </a:xfrm>
          <a:prstGeom prst="ellipse">
            <a:avLst/>
          </a:prstGeom>
          <a:noFill/>
          <a:ln w="53975" cmpd="dbl">
            <a:solidFill>
              <a:srgbClr val="E3C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09935962-F6FC-407D-B318-92C0F5B7A9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9774" y="2488954"/>
            <a:ext cx="2328140" cy="21075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4DB7799B-AAB6-4373-8692-DCFCFF35AA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6657" y="1522785"/>
            <a:ext cx="1886892" cy="40398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 name="Rectangle 35">
            <a:extLst>
              <a:ext uri="{FF2B5EF4-FFF2-40B4-BE49-F238E27FC236}">
                <a16:creationId xmlns:a16="http://schemas.microsoft.com/office/drawing/2014/main" id="{932F963F-41D8-43E7-9D25-D2D6F05998C1}"/>
              </a:ext>
            </a:extLst>
          </p:cNvPr>
          <p:cNvSpPr/>
          <p:nvPr/>
        </p:nvSpPr>
        <p:spPr>
          <a:xfrm>
            <a:off x="-176168" y="5934670"/>
            <a:ext cx="12692542" cy="923330"/>
          </a:xfrm>
          <a:prstGeom prst="rect">
            <a:avLst/>
          </a:prstGeom>
          <a:solidFill>
            <a:schemeClr val="tx2">
              <a:lumMod val="20000"/>
              <a:lumOff val="80000"/>
            </a:schemeClr>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unitedhorsecoalition.org/submit-data/</a:t>
            </a:r>
          </a:p>
        </p:txBody>
      </p:sp>
      <p:pic>
        <p:nvPicPr>
          <p:cNvPr id="43" name="Picture 42">
            <a:extLst>
              <a:ext uri="{FF2B5EF4-FFF2-40B4-BE49-F238E27FC236}">
                <a16:creationId xmlns:a16="http://schemas.microsoft.com/office/drawing/2014/main" id="{74FAB0EE-A29E-43E3-9B78-562ABB960C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7569" y="2133676"/>
            <a:ext cx="2857748" cy="3787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0A3F1884-868E-4A1E-9BAD-CA5A5F10DE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6200" y="1362768"/>
            <a:ext cx="2836026" cy="3635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75200333"/>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black and brown horse on white sand during daytime">
            <a:extLst>
              <a:ext uri="{FF2B5EF4-FFF2-40B4-BE49-F238E27FC236}">
                <a16:creationId xmlns:a16="http://schemas.microsoft.com/office/drawing/2014/main" id="{C991E000-E9EC-479A-A8E2-9A783CA43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93" y="-1729116"/>
            <a:ext cx="12414584" cy="82805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AB30B8B-DCD0-43D0-A0C5-9DE340838F21}"/>
              </a:ext>
            </a:extLst>
          </p:cNvPr>
          <p:cNvSpPr txBox="1"/>
          <p:nvPr/>
        </p:nvSpPr>
        <p:spPr>
          <a:xfrm>
            <a:off x="0" y="270493"/>
            <a:ext cx="12319675" cy="584775"/>
          </a:xfrm>
          <a:prstGeom prst="rect">
            <a:avLst/>
          </a:prstGeom>
          <a:solidFill>
            <a:srgbClr val="4D7791">
              <a:alpha val="75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Second Report Data</a:t>
            </a:r>
          </a:p>
        </p:txBody>
      </p:sp>
      <p:sp>
        <p:nvSpPr>
          <p:cNvPr id="3" name="Oval 2">
            <a:extLst>
              <a:ext uri="{FF2B5EF4-FFF2-40B4-BE49-F238E27FC236}">
                <a16:creationId xmlns:a16="http://schemas.microsoft.com/office/drawing/2014/main" id="{C6062962-F1C5-4D47-A811-1D0A04084536}"/>
              </a:ext>
            </a:extLst>
          </p:cNvPr>
          <p:cNvSpPr/>
          <p:nvPr/>
        </p:nvSpPr>
        <p:spPr>
          <a:xfrm>
            <a:off x="11153707" y="102765"/>
            <a:ext cx="908788" cy="91029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object&#10;&#10;Description automatically generated">
            <a:extLst>
              <a:ext uri="{FF2B5EF4-FFF2-40B4-BE49-F238E27FC236}">
                <a16:creationId xmlns:a16="http://schemas.microsoft.com/office/drawing/2014/main" id="{5DB28786-AB68-4948-8D0F-7C309B711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3643" y="104739"/>
            <a:ext cx="898000" cy="910291"/>
          </a:xfrm>
          <a:prstGeom prst="rect">
            <a:avLst/>
          </a:prstGeom>
        </p:spPr>
      </p:pic>
      <p:sp>
        <p:nvSpPr>
          <p:cNvPr id="10" name="Oval 9">
            <a:extLst>
              <a:ext uri="{FF2B5EF4-FFF2-40B4-BE49-F238E27FC236}">
                <a16:creationId xmlns:a16="http://schemas.microsoft.com/office/drawing/2014/main" id="{D25279EA-18B8-4C04-8D5D-D024D5139853}"/>
              </a:ext>
            </a:extLst>
          </p:cNvPr>
          <p:cNvSpPr/>
          <p:nvPr/>
        </p:nvSpPr>
        <p:spPr>
          <a:xfrm>
            <a:off x="11153979" y="100722"/>
            <a:ext cx="908790" cy="910290"/>
          </a:xfrm>
          <a:prstGeom prst="ellipse">
            <a:avLst/>
          </a:prstGeom>
          <a:noFill/>
          <a:ln w="53975" cmpd="dbl">
            <a:solidFill>
              <a:srgbClr val="E3C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5FAD2A6-A5C7-47BC-8B24-BD99062B1222}"/>
              </a:ext>
            </a:extLst>
          </p:cNvPr>
          <p:cNvSpPr/>
          <p:nvPr/>
        </p:nvSpPr>
        <p:spPr>
          <a:xfrm>
            <a:off x="-141132" y="4872005"/>
            <a:ext cx="12692542" cy="2031325"/>
          </a:xfrm>
          <a:prstGeom prst="rect">
            <a:avLst/>
          </a:prstGeom>
          <a:solidFill>
            <a:schemeClr val="tx2">
              <a:lumMod val="20000"/>
              <a:lumOff val="80000"/>
            </a:schemeClr>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Estimated Daily Max. Cap: 47,194</a:t>
            </a:r>
            <a:b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b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(95% CI, Std. Err. 4,664</a:t>
            </a:r>
            <a:b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b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L 95% 38,017 U 56,370</a:t>
            </a:r>
            <a:b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b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Accounting for outliers) </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2C27C88-EADB-46AB-890E-2D8AC5F6AF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1286" y="979837"/>
            <a:ext cx="4289427" cy="3767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65113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ree assorted-color horses standing on green grass">
            <a:extLst>
              <a:ext uri="{FF2B5EF4-FFF2-40B4-BE49-F238E27FC236}">
                <a16:creationId xmlns:a16="http://schemas.microsoft.com/office/drawing/2014/main" id="{A0CCF0F6-67B3-43ED-A156-A04F0BA9B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49" y="-10723125"/>
            <a:ext cx="13433244" cy="201498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EF46C61-60D3-4C00-BA12-FEEAAD1DDC06}"/>
              </a:ext>
            </a:extLst>
          </p:cNvPr>
          <p:cNvSpPr txBox="1"/>
          <p:nvPr/>
        </p:nvSpPr>
        <p:spPr>
          <a:xfrm>
            <a:off x="-63839" y="263479"/>
            <a:ext cx="12319675" cy="584775"/>
          </a:xfrm>
          <a:prstGeom prst="rect">
            <a:avLst/>
          </a:prstGeom>
          <a:solidFill>
            <a:srgbClr val="E7E6E6">
              <a:alpha val="7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Animal Shelter Software Education</a:t>
            </a:r>
          </a:p>
        </p:txBody>
      </p:sp>
      <p:sp>
        <p:nvSpPr>
          <p:cNvPr id="3" name="Oval 2">
            <a:extLst>
              <a:ext uri="{FF2B5EF4-FFF2-40B4-BE49-F238E27FC236}">
                <a16:creationId xmlns:a16="http://schemas.microsoft.com/office/drawing/2014/main" id="{C6062962-F1C5-4D47-A811-1D0A04084536}"/>
              </a:ext>
            </a:extLst>
          </p:cNvPr>
          <p:cNvSpPr/>
          <p:nvPr/>
        </p:nvSpPr>
        <p:spPr>
          <a:xfrm>
            <a:off x="11153707" y="102765"/>
            <a:ext cx="908788" cy="91029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object&#10;&#10;Description automatically generated">
            <a:extLst>
              <a:ext uri="{FF2B5EF4-FFF2-40B4-BE49-F238E27FC236}">
                <a16:creationId xmlns:a16="http://schemas.microsoft.com/office/drawing/2014/main" id="{5DB28786-AB68-4948-8D0F-7C309B711C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3643" y="104739"/>
            <a:ext cx="898000" cy="910291"/>
          </a:xfrm>
          <a:prstGeom prst="rect">
            <a:avLst/>
          </a:prstGeom>
        </p:spPr>
      </p:pic>
      <p:sp>
        <p:nvSpPr>
          <p:cNvPr id="10" name="Oval 9">
            <a:extLst>
              <a:ext uri="{FF2B5EF4-FFF2-40B4-BE49-F238E27FC236}">
                <a16:creationId xmlns:a16="http://schemas.microsoft.com/office/drawing/2014/main" id="{D25279EA-18B8-4C04-8D5D-D024D5139853}"/>
              </a:ext>
            </a:extLst>
          </p:cNvPr>
          <p:cNvSpPr/>
          <p:nvPr/>
        </p:nvSpPr>
        <p:spPr>
          <a:xfrm>
            <a:off x="11153979" y="100722"/>
            <a:ext cx="908790" cy="910290"/>
          </a:xfrm>
          <a:prstGeom prst="ellipse">
            <a:avLst/>
          </a:prstGeom>
          <a:noFill/>
          <a:ln w="53975" cmpd="dbl">
            <a:solidFill>
              <a:srgbClr val="E3C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37E86DF-7AC2-488D-AC3F-42573CEBDE2B}"/>
              </a:ext>
            </a:extLst>
          </p:cNvPr>
          <p:cNvSpPr txBox="1">
            <a:spLocks noChangeAspect="1"/>
          </p:cNvSpPr>
          <p:nvPr/>
        </p:nvSpPr>
        <p:spPr>
          <a:xfrm>
            <a:off x="1187116" y="1949091"/>
            <a:ext cx="2903621" cy="2246769"/>
          </a:xfrm>
          <a:prstGeom prst="rect">
            <a:avLst/>
          </a:prstGeom>
          <a:solidFill>
            <a:srgbClr val="345163">
              <a:alpha val="80000"/>
            </a:srgbClr>
          </a:solidFill>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Webinar 1</a:t>
            </a:r>
            <a:b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Times New Roman" panose="02020603050405020304" pitchFamily="18" charset="0"/>
                <a:cs typeface="+mn-cs"/>
              </a:rPr>
              <a:t>Review of software geared to organizations that provide shelter/rescue support or sanctuary/retirement services. </a:t>
            </a:r>
            <a:endPar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805035-2813-448A-9270-C78DACF4864A}"/>
              </a:ext>
            </a:extLst>
          </p:cNvPr>
          <p:cNvSpPr txBox="1">
            <a:spLocks/>
          </p:cNvSpPr>
          <p:nvPr/>
        </p:nvSpPr>
        <p:spPr>
          <a:xfrm>
            <a:off x="4644187" y="1949113"/>
            <a:ext cx="2907792" cy="2246769"/>
          </a:xfrm>
          <a:prstGeom prst="rect">
            <a:avLst/>
          </a:prstGeom>
          <a:solidFill>
            <a:srgbClr val="345163">
              <a:alpha val="80000"/>
            </a:srgbClr>
          </a:solidFill>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Webinar 2</a:t>
            </a:r>
            <a:b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Times New Roman" panose="02020603050405020304" pitchFamily="18" charset="0"/>
                <a:cs typeface="+mn-cs"/>
              </a:rPr>
              <a:t>Review of software geared to organizations that provide primarily safety net and direct placement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9ABFC16-3898-48F4-9E99-8E1023DE1D1C}"/>
              </a:ext>
            </a:extLst>
          </p:cNvPr>
          <p:cNvSpPr txBox="1">
            <a:spLocks/>
          </p:cNvSpPr>
          <p:nvPr/>
        </p:nvSpPr>
        <p:spPr>
          <a:xfrm>
            <a:off x="8101257" y="1949113"/>
            <a:ext cx="2907792" cy="2246769"/>
          </a:xfrm>
          <a:prstGeom prst="rect">
            <a:avLst/>
          </a:prstGeom>
          <a:solidFill>
            <a:srgbClr val="345163">
              <a:alpha val="80000"/>
            </a:srgbClr>
          </a:solidFill>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Webinar 3</a:t>
            </a:r>
            <a:b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Times New Roman" panose="02020603050405020304" pitchFamily="18" charset="0"/>
                <a:cs typeface="+mn-cs"/>
              </a:rPr>
              <a:t>Fundraising and volunteer management.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27D064D-1792-4B8E-B488-112F19BE4EDE}"/>
              </a:ext>
            </a:extLst>
          </p:cNvPr>
          <p:cNvSpPr/>
          <p:nvPr/>
        </p:nvSpPr>
        <p:spPr>
          <a:xfrm>
            <a:off x="-251798" y="5842060"/>
            <a:ext cx="12692542" cy="923330"/>
          </a:xfrm>
          <a:prstGeom prst="rect">
            <a:avLst/>
          </a:prstGeom>
          <a:solidFill>
            <a:schemeClr val="tx2">
              <a:lumMod val="20000"/>
              <a:lumOff val="80000"/>
            </a:schemeClr>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All webinars recorded and available online</a:t>
            </a:r>
          </a:p>
        </p:txBody>
      </p:sp>
    </p:spTree>
    <p:extLst>
      <p:ext uri="{BB962C8B-B14F-4D97-AF65-F5344CB8AC3E}">
        <p14:creationId xmlns:p14="http://schemas.microsoft.com/office/powerpoint/2010/main" val="3234598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60" name="Group 37">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61" name="Oval 38">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 uri="{28A0092B-C50C-407E-A947-70E740481C1C}">
                    <a14:useLocalDpi xmlns:a14="http://schemas.microsoft.com/office/drawing/2010/main" val="0"/>
                  </a:ext>
                </a:extLst>
              </a:blip>
              <a:srcRect/>
              <a:tile tx="50800" ty="0" sx="85000" sy="85000" flip="none" algn="tl"/>
            </a:blipFill>
            <a:ln w="25400" cap="flat" cmpd="sng" algn="ctr">
              <a:noFill/>
              <a:prstDash val="solid"/>
            </a:ln>
            <a:effectLst/>
          </p:spPr>
        </p:sp>
        <p:sp>
          <p:nvSpPr>
            <p:cNvPr id="40" name="Oval 39">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62" name="Rectangle 4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2F1E9D-FF6F-4A84-B194-5A263E0F499F}"/>
              </a:ext>
            </a:extLst>
          </p:cNvPr>
          <p:cNvSpPr>
            <a:spLocks noGrp="1"/>
          </p:cNvSpPr>
          <p:nvPr>
            <p:ph type="title"/>
          </p:nvPr>
        </p:nvSpPr>
        <p:spPr>
          <a:xfrm>
            <a:off x="6056215" y="381000"/>
            <a:ext cx="5684267" cy="1555845"/>
          </a:xfrm>
        </p:spPr>
        <p:txBody>
          <a:bodyPr vert="horz" lIns="91440" tIns="45720" rIns="91440" bIns="45720" rtlCol="0" anchor="ctr">
            <a:normAutofit/>
          </a:bodyPr>
          <a:lstStyle/>
          <a:p>
            <a:r>
              <a:rPr lang="en-US" sz="4600" dirty="0">
                <a:solidFill>
                  <a:srgbClr val="2B3954"/>
                </a:solidFill>
              </a:rPr>
              <a:t>What you can do to help at-risk horses</a:t>
            </a:r>
          </a:p>
        </p:txBody>
      </p:sp>
      <p:sp>
        <p:nvSpPr>
          <p:cNvPr id="63" name="Freeform: Shape 43">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34DCF74B-6C59-49ED-A0DC-A06A658E5C5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3"/>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4" name="Text Placeholder 3">
            <a:extLst>
              <a:ext uri="{FF2B5EF4-FFF2-40B4-BE49-F238E27FC236}">
                <a16:creationId xmlns:a16="http://schemas.microsoft.com/office/drawing/2014/main" id="{CC648278-568B-4BB6-A437-E0F0F6E0412F}"/>
              </a:ext>
            </a:extLst>
          </p:cNvPr>
          <p:cNvSpPr>
            <a:spLocks noGrp="1"/>
          </p:cNvSpPr>
          <p:nvPr>
            <p:ph type="body" sz="half" idx="2"/>
          </p:nvPr>
        </p:nvSpPr>
        <p:spPr>
          <a:xfrm>
            <a:off x="6135177" y="2094271"/>
            <a:ext cx="5684267" cy="4296697"/>
          </a:xfrm>
          <a:noFill/>
        </p:spPr>
        <p:txBody>
          <a:bodyPr vert="horz" lIns="91440" tIns="45720" rIns="91440" bIns="45720" rtlCol="0">
            <a:normAutofit/>
          </a:bodyPr>
          <a:lstStyle/>
          <a:p>
            <a:pPr marL="285750" indent="-285750">
              <a:lnSpc>
                <a:spcPct val="90000"/>
              </a:lnSpc>
              <a:spcAft>
                <a:spcPts val="1200"/>
              </a:spcAft>
              <a:buFont typeface="Arial" panose="020B0604020202020204" pitchFamily="34" charset="0"/>
              <a:buChar char="•"/>
            </a:pPr>
            <a:r>
              <a:rPr lang="en-US" altLang="en-US" sz="1800" dirty="0"/>
              <a:t>Own Responsibly</a:t>
            </a:r>
          </a:p>
          <a:p>
            <a:pPr marL="285750" indent="-285750">
              <a:lnSpc>
                <a:spcPct val="90000"/>
              </a:lnSpc>
              <a:spcAft>
                <a:spcPts val="1200"/>
              </a:spcAft>
              <a:buFont typeface="Arial" panose="020B0604020202020204" pitchFamily="34" charset="0"/>
              <a:buChar char="•"/>
            </a:pPr>
            <a:r>
              <a:rPr lang="en-US" altLang="en-US" sz="1800" dirty="0"/>
              <a:t>Have contingency plans in place for your horse</a:t>
            </a:r>
          </a:p>
          <a:p>
            <a:pPr marL="285750" indent="-285750">
              <a:lnSpc>
                <a:spcPct val="90000"/>
              </a:lnSpc>
              <a:spcAft>
                <a:spcPts val="1200"/>
              </a:spcAft>
              <a:buFont typeface="Arial" panose="020B0604020202020204" pitchFamily="34" charset="0"/>
              <a:buChar char="•"/>
            </a:pPr>
            <a:r>
              <a:rPr lang="en-US" altLang="en-US" sz="1800" dirty="0"/>
              <a:t>Include your horse in your Estate Planning</a:t>
            </a:r>
          </a:p>
          <a:p>
            <a:pPr marL="285750" indent="-285750">
              <a:lnSpc>
                <a:spcPct val="90000"/>
              </a:lnSpc>
              <a:spcAft>
                <a:spcPts val="1200"/>
              </a:spcAft>
              <a:buFont typeface="Arial" panose="020B0604020202020204" pitchFamily="34" charset="0"/>
              <a:buChar char="•"/>
            </a:pPr>
            <a:r>
              <a:rPr lang="en-US" altLang="en-US" sz="1800" dirty="0"/>
              <a:t>Breed Responsibly</a:t>
            </a:r>
          </a:p>
          <a:p>
            <a:pPr marL="285750" indent="-285750">
              <a:lnSpc>
                <a:spcPct val="90000"/>
              </a:lnSpc>
              <a:spcAft>
                <a:spcPts val="1200"/>
              </a:spcAft>
              <a:buFont typeface="Arial" panose="020B0604020202020204" pitchFamily="34" charset="0"/>
              <a:buChar char="•"/>
            </a:pPr>
            <a:r>
              <a:rPr lang="en-US" altLang="en-US" sz="1800" dirty="0"/>
              <a:t>Join the UHC Ambassador Program</a:t>
            </a:r>
          </a:p>
          <a:p>
            <a:pPr marL="285750" indent="-285750">
              <a:lnSpc>
                <a:spcPct val="90000"/>
              </a:lnSpc>
              <a:spcAft>
                <a:spcPts val="1200"/>
              </a:spcAft>
              <a:buFont typeface="Arial" panose="020B0604020202020204" pitchFamily="34" charset="0"/>
              <a:buChar char="•"/>
            </a:pPr>
            <a:r>
              <a:rPr lang="en-US" altLang="en-US" sz="1800" dirty="0"/>
              <a:t>Volunteer at rescues or rehoming facilities</a:t>
            </a:r>
          </a:p>
          <a:p>
            <a:pPr marL="285750" indent="-285750">
              <a:lnSpc>
                <a:spcPct val="90000"/>
              </a:lnSpc>
              <a:spcAft>
                <a:spcPts val="1200"/>
              </a:spcAft>
              <a:buFont typeface="Arial" panose="020B0604020202020204" pitchFamily="34" charset="0"/>
              <a:buChar char="•"/>
            </a:pPr>
            <a:r>
              <a:rPr lang="en-US" altLang="en-US" sz="1800" dirty="0"/>
              <a:t>Donate to UHC or your local rescue – </a:t>
            </a:r>
            <a:br>
              <a:rPr lang="en-US" altLang="en-US" sz="1800" dirty="0"/>
            </a:br>
            <a:r>
              <a:rPr lang="en-US" altLang="en-US" sz="1800" dirty="0"/>
              <a:t>or help raise funds.</a:t>
            </a:r>
          </a:p>
          <a:p>
            <a:pPr marL="285750" indent="-285750">
              <a:lnSpc>
                <a:spcPct val="90000"/>
              </a:lnSpc>
              <a:spcAft>
                <a:spcPts val="1200"/>
              </a:spcAft>
              <a:buFont typeface="Arial" panose="020B0604020202020204" pitchFamily="34" charset="0"/>
              <a:buChar char="•"/>
            </a:pPr>
            <a:r>
              <a:rPr lang="en-US" altLang="en-US" sz="1800" dirty="0"/>
              <a:t>Share UHC materials on Responsible Ownership</a:t>
            </a:r>
          </a:p>
        </p:txBody>
      </p:sp>
      <p:sp>
        <p:nvSpPr>
          <p:cNvPr id="5" name="Slide Number Placeholder 4">
            <a:extLst>
              <a:ext uri="{FF2B5EF4-FFF2-40B4-BE49-F238E27FC236}">
                <a16:creationId xmlns:a16="http://schemas.microsoft.com/office/drawing/2014/main" id="{FB4E416F-02D8-4ACB-83E6-6A3D9D68372A}"/>
              </a:ext>
            </a:extLst>
          </p:cNvPr>
          <p:cNvSpPr>
            <a:spLocks noGrp="1"/>
          </p:cNvSpPr>
          <p:nvPr>
            <p:ph type="sldNum" sz="quarter" idx="12"/>
          </p:nvPr>
        </p:nvSpPr>
        <p:spPr>
          <a:xfrm>
            <a:off x="11311128" y="6272784"/>
            <a:ext cx="640080" cy="365125"/>
          </a:xfrm>
        </p:spPr>
        <p:txBody>
          <a:bodyPr vert="horz" lIns="91440" tIns="45720" rIns="91440" bIns="45720" rtlCol="0" anchor="ctr">
            <a:normAutofit/>
          </a:bodyPr>
          <a:lstStyle/>
          <a:p>
            <a:pPr defTabSz="457200">
              <a:spcAft>
                <a:spcPts val="600"/>
              </a:spcAft>
            </a:pPr>
            <a:fld id="{4FAB73BC-B049-4115-A692-8D63A059BFB8}" type="slidenum">
              <a:rPr lang="en-US">
                <a:solidFill>
                  <a:schemeClr val="tx1"/>
                </a:solidFill>
              </a:rPr>
              <a:pPr defTabSz="457200">
                <a:spcAft>
                  <a:spcPts val="600"/>
                </a:spcAft>
              </a:pPr>
              <a:t>35</a:t>
            </a:fld>
            <a:endParaRPr lang="en-US">
              <a:solidFill>
                <a:schemeClr val="tx1"/>
              </a:solidFill>
            </a:endParaRPr>
          </a:p>
        </p:txBody>
      </p:sp>
    </p:spTree>
    <p:extLst>
      <p:ext uri="{BB962C8B-B14F-4D97-AF65-F5344CB8AC3E}">
        <p14:creationId xmlns:p14="http://schemas.microsoft.com/office/powerpoint/2010/main" val="27133882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28" name="Group 9">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 uri="{28A0092B-C50C-407E-A947-70E740481C1C}">
                    <a14:useLocalDpi xmlns:a14="http://schemas.microsoft.com/office/drawing/2010/main" val="0"/>
                  </a:ext>
                </a:extLst>
              </a:blip>
              <a:srcRect/>
              <a:tile tx="50800" ty="0" sx="85000" sy="85000" flip="none" algn="tl"/>
            </a:blipFill>
            <a:ln w="25400" cap="flat" cmpd="sng" algn="ctr">
              <a:noFill/>
              <a:prstDash val="solid"/>
            </a:ln>
            <a:effectLst/>
          </p:spPr>
        </p:sp>
        <p:sp>
          <p:nvSpPr>
            <p:cNvPr id="12" name="Oval 11">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29" name="Rectangle 1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E468094-55ED-40B5-8D23-AB57C227D21F}"/>
              </a:ext>
            </a:extLst>
          </p:cNvPr>
          <p:cNvSpPr/>
          <p:nvPr/>
        </p:nvSpPr>
        <p:spPr>
          <a:xfrm>
            <a:off x="651430" y="2119338"/>
            <a:ext cx="7519448" cy="4675745"/>
          </a:xfrm>
          <a:prstGeom prst="rect">
            <a:avLst/>
          </a:prstGeom>
          <a:solidFill>
            <a:schemeClr val="bg1">
              <a:lumMod val="85000"/>
              <a:alpha val="5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1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a:extLst>
              <a:ext uri="{FF2B5EF4-FFF2-40B4-BE49-F238E27FC236}">
                <a16:creationId xmlns:a16="http://schemas.microsoft.com/office/drawing/2014/main" id="{CC648278-568B-4BB6-A437-E0F0F6E0412F}"/>
              </a:ext>
            </a:extLst>
          </p:cNvPr>
          <p:cNvSpPr>
            <a:spLocks noGrp="1"/>
          </p:cNvSpPr>
          <p:nvPr>
            <p:ph type="body" sz="half" idx="2"/>
          </p:nvPr>
        </p:nvSpPr>
        <p:spPr>
          <a:xfrm>
            <a:off x="1069848" y="2320412"/>
            <a:ext cx="6943442" cy="4256557"/>
          </a:xfrm>
        </p:spPr>
        <p:txBody>
          <a:bodyPr vert="horz" lIns="91440" tIns="45720" rIns="91440" bIns="45720" rtlCol="0">
            <a:normAutofit/>
          </a:bodyPr>
          <a:lstStyle/>
          <a:p>
            <a:pPr algn="ctr">
              <a:defRPr/>
            </a:pPr>
            <a:r>
              <a:rPr lang="en-US" sz="2400" dirty="0"/>
              <a:t>Let’s work at the root of the problem together – </a:t>
            </a:r>
            <a:r>
              <a:rPr lang="en-US" sz="2400" u="sng" dirty="0"/>
              <a:t>before</a:t>
            </a:r>
            <a:r>
              <a:rPr lang="en-US" sz="2400" dirty="0"/>
              <a:t> a horse becomes at-risk.</a:t>
            </a:r>
          </a:p>
          <a:p>
            <a:pPr algn="ctr">
              <a:defRPr/>
            </a:pPr>
            <a:endParaRPr lang="en-US" sz="2400" dirty="0"/>
          </a:p>
          <a:p>
            <a:pPr algn="ctr">
              <a:defRPr/>
            </a:pPr>
            <a:r>
              <a:rPr lang="en-US" sz="2400" dirty="0"/>
              <a:t>Learn the facts and share them with other horse owners and breeders, clubs and organizations.</a:t>
            </a:r>
          </a:p>
          <a:p>
            <a:pPr algn="ctr">
              <a:defRPr/>
            </a:pPr>
            <a:endParaRPr lang="en-US" sz="2400" b="1" dirty="0">
              <a:solidFill>
                <a:srgbClr val="006600"/>
              </a:solidFill>
              <a:effectLst>
                <a:outerShdw blurRad="38100" dist="38100" dir="2700000" algn="tl">
                  <a:srgbClr val="000000">
                    <a:alpha val="43137"/>
                  </a:srgbClr>
                </a:outerShdw>
              </a:effectLst>
            </a:endParaRPr>
          </a:p>
          <a:p>
            <a:pPr algn="ctr">
              <a:defRPr/>
            </a:pPr>
            <a:r>
              <a:rPr lang="en-US" sz="2800" b="1" dirty="0">
                <a:solidFill>
                  <a:schemeClr val="accent1"/>
                </a:solidFill>
                <a:effectLst>
                  <a:outerShdw blurRad="38100" dist="38100" dir="2700000" algn="tl">
                    <a:srgbClr val="000000">
                      <a:alpha val="43137"/>
                    </a:srgbClr>
                  </a:outerShdw>
                </a:effectLst>
              </a:rPr>
              <a:t>Help the UHC spread the word to </a:t>
            </a:r>
            <a:br>
              <a:rPr lang="en-US" sz="2800" b="1" dirty="0">
                <a:solidFill>
                  <a:schemeClr val="accent1"/>
                </a:solidFill>
                <a:effectLst>
                  <a:outerShdw blurRad="38100" dist="38100" dir="2700000" algn="tl">
                    <a:srgbClr val="000000">
                      <a:alpha val="43137"/>
                    </a:srgbClr>
                  </a:outerShdw>
                </a:effectLst>
              </a:rPr>
            </a:br>
            <a:r>
              <a:rPr lang="en-US" sz="2800" b="1" dirty="0">
                <a:solidFill>
                  <a:schemeClr val="accent1"/>
                </a:solidFill>
                <a:effectLst>
                  <a:outerShdw blurRad="38100" dist="38100" dir="2700000" algn="tl">
                    <a:srgbClr val="000000">
                      <a:alpha val="43137"/>
                    </a:srgbClr>
                  </a:outerShdw>
                </a:effectLst>
              </a:rPr>
              <a:t>“Own Responsibly”</a:t>
            </a:r>
            <a:endParaRPr lang="en-US" sz="2800" dirty="0">
              <a:solidFill>
                <a:schemeClr val="accent1"/>
              </a:solidFill>
            </a:endParaRPr>
          </a:p>
          <a:p>
            <a:pPr marL="274320" lvl="1"/>
            <a:endParaRPr lang="en-US" sz="1600" dirty="0">
              <a:solidFill>
                <a:schemeClr val="tx1"/>
              </a:solidFill>
            </a:endParaRPr>
          </a:p>
        </p:txBody>
      </p:sp>
      <p:sp>
        <p:nvSpPr>
          <p:cNvPr id="32" name="Oval 2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3" name="Oval 2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FB4E416F-02D8-4ACB-83E6-6A3D9D68372A}"/>
              </a:ext>
            </a:extLst>
          </p:cNvPr>
          <p:cNvSpPr>
            <a:spLocks noGrp="1"/>
          </p:cNvSpPr>
          <p:nvPr>
            <p:ph type="sldNum" sz="quarter" idx="12"/>
          </p:nvPr>
        </p:nvSpPr>
        <p:spPr>
          <a:xfrm>
            <a:off x="11311128" y="6272784"/>
            <a:ext cx="640080" cy="365125"/>
          </a:xfrm>
        </p:spPr>
        <p:txBody>
          <a:bodyPr vert="horz" lIns="91440" tIns="45720" rIns="91440" bIns="45720" rtlCol="0" anchor="ctr">
            <a:normAutofit/>
          </a:bodyPr>
          <a:lstStyle/>
          <a:p>
            <a:pPr defTabSz="457200">
              <a:spcAft>
                <a:spcPts val="600"/>
              </a:spcAft>
            </a:pPr>
            <a:fld id="{4FAB73BC-B049-4115-A692-8D63A059BFB8}" type="slidenum">
              <a:rPr lang="en-US" b="1" kern="1200" dirty="0">
                <a:solidFill>
                  <a:srgbClr val="FFFFFF"/>
                </a:solidFill>
                <a:latin typeface="+mj-lt"/>
                <a:ea typeface="+mn-ea"/>
                <a:cs typeface="+mn-cs"/>
              </a:rPr>
              <a:pPr defTabSz="457200">
                <a:spcAft>
                  <a:spcPts val="600"/>
                </a:spcAft>
              </a:pPr>
              <a:t>36</a:t>
            </a:fld>
            <a:endParaRPr lang="en-US" b="1" kern="1200" dirty="0">
              <a:solidFill>
                <a:srgbClr val="FFFFFF"/>
              </a:solidFill>
              <a:latin typeface="+mj-lt"/>
              <a:ea typeface="+mn-ea"/>
              <a:cs typeface="+mn-cs"/>
            </a:endParaRPr>
          </a:p>
        </p:txBody>
      </p:sp>
      <p:sp>
        <p:nvSpPr>
          <p:cNvPr id="17" name="TextBox 16">
            <a:extLst>
              <a:ext uri="{FF2B5EF4-FFF2-40B4-BE49-F238E27FC236}">
                <a16:creationId xmlns:a16="http://schemas.microsoft.com/office/drawing/2014/main" id="{D6474BE5-96EE-4D59-91B1-235D889349DC}"/>
              </a:ext>
            </a:extLst>
          </p:cNvPr>
          <p:cNvSpPr txBox="1"/>
          <p:nvPr/>
        </p:nvSpPr>
        <p:spPr>
          <a:xfrm>
            <a:off x="1497951" y="847668"/>
            <a:ext cx="9903774" cy="800219"/>
          </a:xfrm>
          <a:prstGeom prst="rect">
            <a:avLst/>
          </a:prstGeom>
          <a:noFill/>
        </p:spPr>
        <p:txBody>
          <a:bodyPr wrap="square">
            <a:spAutoFit/>
          </a:bodyPr>
          <a:lstStyle/>
          <a:p>
            <a:r>
              <a:rPr lang="en-US" sz="4600" b="1" cap="all" dirty="0">
                <a:solidFill>
                  <a:srgbClr val="2B3954"/>
                </a:solidFill>
                <a:latin typeface="Rockwell Condensed" panose="02060603050405020104"/>
                <a:ea typeface="+mj-ea"/>
                <a:cs typeface="+mj-cs"/>
              </a:rPr>
              <a:t>Be part of the Solution!</a:t>
            </a:r>
            <a:endParaRPr lang="en-US" dirty="0"/>
          </a:p>
        </p:txBody>
      </p:sp>
    </p:spTree>
    <p:extLst>
      <p:ext uri="{BB962C8B-B14F-4D97-AF65-F5344CB8AC3E}">
        <p14:creationId xmlns:p14="http://schemas.microsoft.com/office/powerpoint/2010/main" val="425045875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700096-98BF-4181-AEC1-B3FA211F98D3}"/>
              </a:ext>
            </a:extLst>
          </p:cNvPr>
          <p:cNvSpPr>
            <a:spLocks noGrp="1"/>
          </p:cNvSpPr>
          <p:nvPr>
            <p:ph type="ftr" sz="quarter" idx="11"/>
          </p:nvPr>
        </p:nvSpPr>
        <p:spPr/>
        <p:txBody>
          <a:bodyPr/>
          <a:lstStyle/>
          <a:p>
            <a:r>
              <a:rPr lang="en-US" dirty="0"/>
              <a:t>UNITED HORSE COALITION 2021</a:t>
            </a:r>
          </a:p>
        </p:txBody>
      </p:sp>
      <p:sp>
        <p:nvSpPr>
          <p:cNvPr id="3" name="Slide Number Placeholder 2">
            <a:extLst>
              <a:ext uri="{FF2B5EF4-FFF2-40B4-BE49-F238E27FC236}">
                <a16:creationId xmlns:a16="http://schemas.microsoft.com/office/drawing/2014/main" id="{7E13A08E-6FE4-4662-ACCE-9FE1A65D82CB}"/>
              </a:ext>
            </a:extLst>
          </p:cNvPr>
          <p:cNvSpPr>
            <a:spLocks noGrp="1"/>
          </p:cNvSpPr>
          <p:nvPr>
            <p:ph type="sldNum" sz="quarter" idx="12"/>
          </p:nvPr>
        </p:nvSpPr>
        <p:spPr/>
        <p:txBody>
          <a:bodyPr/>
          <a:lstStyle/>
          <a:p>
            <a:fld id="{4FAB73BC-B049-4115-A692-8D63A059BFB8}" type="slidenum">
              <a:rPr lang="en-US" smtClean="0"/>
              <a:t>37</a:t>
            </a:fld>
            <a:endParaRPr lang="en-US" dirty="0"/>
          </a:p>
        </p:txBody>
      </p:sp>
      <p:pic>
        <p:nvPicPr>
          <p:cNvPr id="7" name="Picture 6" descr="A picture containing outdoor, mammal, donkey, horse&#10;&#10;Description automatically generated">
            <a:extLst>
              <a:ext uri="{FF2B5EF4-FFF2-40B4-BE49-F238E27FC236}">
                <a16:creationId xmlns:a16="http://schemas.microsoft.com/office/drawing/2014/main" id="{CCC6EA77-4074-4785-8C84-E43657624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3989578"/>
          </a:xfrm>
          <a:prstGeom prst="rect">
            <a:avLst/>
          </a:prstGeom>
        </p:spPr>
      </p:pic>
      <p:pic>
        <p:nvPicPr>
          <p:cNvPr id="9" name="Picture 8" descr="Logo&#10;&#10;Description automatically generated">
            <a:extLst>
              <a:ext uri="{FF2B5EF4-FFF2-40B4-BE49-F238E27FC236}">
                <a16:creationId xmlns:a16="http://schemas.microsoft.com/office/drawing/2014/main" id="{16F3D6AE-E82D-4E72-ABB2-C6451448E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470" y="617055"/>
            <a:ext cx="7826642" cy="2940229"/>
          </a:xfrm>
          <a:prstGeom prst="rect">
            <a:avLst/>
          </a:prstGeom>
        </p:spPr>
      </p:pic>
      <p:sp>
        <p:nvSpPr>
          <p:cNvPr id="10" name="TextBox 9">
            <a:extLst>
              <a:ext uri="{FF2B5EF4-FFF2-40B4-BE49-F238E27FC236}">
                <a16:creationId xmlns:a16="http://schemas.microsoft.com/office/drawing/2014/main" id="{3259301B-BF97-4438-BCD1-C33CF872EB3A}"/>
              </a:ext>
            </a:extLst>
          </p:cNvPr>
          <p:cNvSpPr txBox="1"/>
          <p:nvPr/>
        </p:nvSpPr>
        <p:spPr>
          <a:xfrm>
            <a:off x="6399747" y="5806912"/>
            <a:ext cx="7374194" cy="830997"/>
          </a:xfrm>
          <a:prstGeom prst="rect">
            <a:avLst/>
          </a:prstGeom>
          <a:noFill/>
        </p:spPr>
        <p:txBody>
          <a:bodyPr wrap="square" rtlCol="0">
            <a:spAutoFit/>
          </a:bodyPr>
          <a:lstStyle/>
          <a:p>
            <a:r>
              <a:rPr lang="en-US" sz="2400" dirty="0">
                <a:hlinkClick r:id="rId5"/>
              </a:rPr>
              <a:t>UHC@horsecouncil.org</a:t>
            </a:r>
            <a:endParaRPr lang="en-US" sz="2400" dirty="0"/>
          </a:p>
          <a:p>
            <a:r>
              <a:rPr lang="en-US" sz="2400" dirty="0"/>
              <a:t>www.unitedhorsecoalition.org</a:t>
            </a:r>
          </a:p>
        </p:txBody>
      </p:sp>
      <p:sp>
        <p:nvSpPr>
          <p:cNvPr id="4" name="TextBox 3">
            <a:extLst>
              <a:ext uri="{FF2B5EF4-FFF2-40B4-BE49-F238E27FC236}">
                <a16:creationId xmlns:a16="http://schemas.microsoft.com/office/drawing/2014/main" id="{A6F242C2-E0C3-4419-A620-00088F0B1411}"/>
              </a:ext>
            </a:extLst>
          </p:cNvPr>
          <p:cNvSpPr txBox="1"/>
          <p:nvPr/>
        </p:nvSpPr>
        <p:spPr>
          <a:xfrm>
            <a:off x="1405618" y="4359636"/>
            <a:ext cx="9380764" cy="1077218"/>
          </a:xfrm>
          <a:prstGeom prst="rect">
            <a:avLst/>
          </a:prstGeom>
          <a:noFill/>
        </p:spPr>
        <p:txBody>
          <a:bodyPr wrap="square" rtlCol="0">
            <a:spAutoFit/>
          </a:bodyPr>
          <a:lstStyle/>
          <a:p>
            <a:pPr algn="ctr"/>
            <a:r>
              <a:rPr lang="en-US" sz="3200" dirty="0"/>
              <a:t>Thank you for listening!  </a:t>
            </a:r>
          </a:p>
          <a:p>
            <a:pPr algn="ctr"/>
            <a:r>
              <a:rPr lang="en-US" sz="3200" dirty="0"/>
              <a:t>Feel free to contact UHC with any questions</a:t>
            </a:r>
            <a:r>
              <a:rPr lang="en-US" dirty="0"/>
              <a:t>.</a:t>
            </a:r>
          </a:p>
        </p:txBody>
      </p:sp>
    </p:spTree>
    <p:extLst>
      <p:ext uri="{BB962C8B-B14F-4D97-AF65-F5344CB8AC3E}">
        <p14:creationId xmlns:p14="http://schemas.microsoft.com/office/powerpoint/2010/main" val="33998448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5B057BAA-CAD8-42D7-8DDF-E2075435DA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0" y="484632"/>
            <a:ext cx="5299586" cy="1609344"/>
          </a:xfrm>
          <a:ln>
            <a:noFill/>
          </a:ln>
        </p:spPr>
        <p:txBody>
          <a:bodyPr vert="horz" lIns="91440" tIns="45720" rIns="91440" bIns="45720" rtlCol="0" anchor="ctr">
            <a:normAutofit/>
          </a:bodyPr>
          <a:lstStyle/>
          <a:p>
            <a:r>
              <a:rPr lang="en-US" sz="4000"/>
              <a:t>What Does an AT-RISK </a:t>
            </a:r>
            <a:br>
              <a:rPr lang="en-US" sz="4000"/>
            </a:br>
            <a:r>
              <a:rPr lang="en-US" sz="4000"/>
              <a:t>Horse Look Like?</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
          <a:stretch/>
        </p:blipFill>
        <p:spPr>
          <a:xfrm>
            <a:off x="633999" y="640080"/>
            <a:ext cx="4794199" cy="5588101"/>
          </a:xfrm>
          <a:prstGeom prst="rect">
            <a:avLst/>
          </a:prstGeom>
        </p:spPr>
      </p:pic>
      <p:sp>
        <p:nvSpPr>
          <p:cNvPr id="3" name="Rectangle 2"/>
          <p:cNvSpPr/>
          <p:nvPr/>
        </p:nvSpPr>
        <p:spPr>
          <a:xfrm>
            <a:off x="6400799" y="2121408"/>
            <a:ext cx="5299585" cy="4050792"/>
          </a:xfrm>
        </p:spPr>
        <p:txBody>
          <a:bodyPr vert="horz" lIns="91440" tIns="45720" rIns="91440" bIns="45720" rtlCol="0">
            <a:normAutofit/>
          </a:bodyPr>
          <a:lstStyle/>
          <a:p>
            <a:pPr marL="342900" indent="-182880">
              <a:lnSpc>
                <a:spcPct val="90000"/>
              </a:lnSpc>
              <a:spcAft>
                <a:spcPts val="600"/>
              </a:spcAft>
              <a:buClr>
                <a:schemeClr val="accent1">
                  <a:lumMod val="75000"/>
                </a:schemeClr>
              </a:buClr>
              <a:buSzPct val="85000"/>
              <a:buFont typeface="Wingdings" pitchFamily="2" charset="2"/>
              <a:buChar char="§"/>
            </a:pPr>
            <a:r>
              <a:rPr lang="en-US" altLang="en-US" dirty="0"/>
              <a:t>Old				</a:t>
            </a:r>
          </a:p>
          <a:p>
            <a:pPr marL="342900" indent="-182880">
              <a:lnSpc>
                <a:spcPct val="90000"/>
              </a:lnSpc>
              <a:spcAft>
                <a:spcPts val="600"/>
              </a:spcAft>
              <a:buClr>
                <a:schemeClr val="accent1">
                  <a:lumMod val="75000"/>
                </a:schemeClr>
              </a:buClr>
              <a:buSzPct val="85000"/>
              <a:buFont typeface="Wingdings" pitchFamily="2" charset="2"/>
              <a:buChar char="§"/>
            </a:pPr>
            <a:r>
              <a:rPr lang="en-US" altLang="en-US" dirty="0"/>
              <a:t>Incurably Lame</a:t>
            </a:r>
          </a:p>
          <a:p>
            <a:pPr marL="342900" indent="-182880">
              <a:lnSpc>
                <a:spcPct val="90000"/>
              </a:lnSpc>
              <a:spcAft>
                <a:spcPts val="600"/>
              </a:spcAft>
              <a:buClr>
                <a:schemeClr val="accent1">
                  <a:lumMod val="75000"/>
                </a:schemeClr>
              </a:buClr>
              <a:buSzPct val="85000"/>
              <a:buFont typeface="Wingdings" pitchFamily="2" charset="2"/>
              <a:buChar char="§"/>
            </a:pPr>
            <a:r>
              <a:rPr lang="en-US" altLang="en-US" dirty="0"/>
              <a:t>Medical Issues</a:t>
            </a:r>
          </a:p>
          <a:p>
            <a:pPr marL="342900" indent="-182880">
              <a:lnSpc>
                <a:spcPct val="90000"/>
              </a:lnSpc>
              <a:spcAft>
                <a:spcPts val="600"/>
              </a:spcAft>
              <a:buClr>
                <a:schemeClr val="accent1">
                  <a:lumMod val="75000"/>
                </a:schemeClr>
              </a:buClr>
              <a:buSzPct val="85000"/>
              <a:buFont typeface="Wingdings" pitchFamily="2" charset="2"/>
              <a:buChar char="§"/>
            </a:pPr>
            <a:r>
              <a:rPr lang="en-US" altLang="en-US" dirty="0"/>
              <a:t>Behavioral Problems</a:t>
            </a:r>
          </a:p>
          <a:p>
            <a:pPr marL="342900" indent="-182880">
              <a:lnSpc>
                <a:spcPct val="90000"/>
              </a:lnSpc>
              <a:spcAft>
                <a:spcPts val="600"/>
              </a:spcAft>
              <a:buClr>
                <a:schemeClr val="accent1">
                  <a:lumMod val="75000"/>
                </a:schemeClr>
              </a:buClr>
              <a:buSzPct val="85000"/>
              <a:buFont typeface="Wingdings" pitchFamily="2" charset="2"/>
              <a:buChar char="§"/>
            </a:pPr>
            <a:r>
              <a:rPr lang="en-US" altLang="en-US" dirty="0"/>
              <a:t>Unattractive or wrong color</a:t>
            </a:r>
          </a:p>
          <a:p>
            <a:pPr marL="342900" indent="-182880">
              <a:lnSpc>
                <a:spcPct val="90000"/>
              </a:lnSpc>
              <a:spcAft>
                <a:spcPts val="600"/>
              </a:spcAft>
              <a:buClr>
                <a:schemeClr val="accent1">
                  <a:lumMod val="75000"/>
                </a:schemeClr>
              </a:buClr>
              <a:buSzPct val="85000"/>
              <a:buFont typeface="Wingdings" pitchFamily="2" charset="2"/>
              <a:buChar char="§"/>
            </a:pPr>
            <a:r>
              <a:rPr lang="en-US" altLang="en-US" dirty="0"/>
              <a:t>Not athletic enough</a:t>
            </a:r>
          </a:p>
          <a:p>
            <a:pPr marL="342900" indent="-182880">
              <a:lnSpc>
                <a:spcPct val="90000"/>
              </a:lnSpc>
              <a:spcAft>
                <a:spcPts val="600"/>
              </a:spcAft>
              <a:buClr>
                <a:schemeClr val="accent1">
                  <a:lumMod val="75000"/>
                </a:schemeClr>
              </a:buClr>
              <a:buSzPct val="85000"/>
              <a:buFont typeface="Wingdings" pitchFamily="2" charset="2"/>
              <a:buChar char="§"/>
            </a:pPr>
            <a:r>
              <a:rPr lang="en-US" altLang="en-US" dirty="0"/>
              <a:t>Is Dangerous to themselves or others</a:t>
            </a:r>
          </a:p>
          <a:p>
            <a:pPr marL="342900" indent="-182880">
              <a:lnSpc>
                <a:spcPct val="90000"/>
              </a:lnSpc>
              <a:spcAft>
                <a:spcPts val="600"/>
              </a:spcAft>
              <a:buClr>
                <a:schemeClr val="accent1">
                  <a:lumMod val="75000"/>
                </a:schemeClr>
              </a:buClr>
              <a:buSzPct val="85000"/>
              <a:buFont typeface="Wingdings" pitchFamily="2" charset="2"/>
              <a:buChar char="§"/>
            </a:pPr>
            <a:r>
              <a:rPr lang="en-US" altLang="en-US" dirty="0"/>
              <a:t>Fails to meet owner’s expectations</a:t>
            </a:r>
          </a:p>
          <a:p>
            <a:pPr marL="342900" indent="-182880">
              <a:lnSpc>
                <a:spcPct val="90000"/>
              </a:lnSpc>
              <a:spcAft>
                <a:spcPts val="600"/>
              </a:spcAft>
              <a:buClr>
                <a:schemeClr val="accent1">
                  <a:lumMod val="75000"/>
                </a:schemeClr>
              </a:buClr>
              <a:buSzPct val="85000"/>
              <a:buFont typeface="Wingdings" pitchFamily="2" charset="2"/>
              <a:buChar char="§"/>
            </a:pPr>
            <a:r>
              <a:rPr lang="en-US" altLang="en-US" dirty="0"/>
              <a:t>Costs too much to keep</a:t>
            </a:r>
          </a:p>
          <a:p>
            <a:pPr marL="342900" indent="-182880">
              <a:lnSpc>
                <a:spcPct val="90000"/>
              </a:lnSpc>
              <a:spcAft>
                <a:spcPts val="600"/>
              </a:spcAft>
              <a:buClr>
                <a:schemeClr val="accent1">
                  <a:lumMod val="75000"/>
                </a:schemeClr>
              </a:buClr>
              <a:buSzPct val="85000"/>
              <a:buFont typeface="Wingdings" pitchFamily="2" charset="2"/>
              <a:buChar char="§"/>
            </a:pPr>
            <a:r>
              <a:rPr lang="en-US" altLang="en-US" dirty="0"/>
              <a:t>Normal, healthy horses too!</a:t>
            </a:r>
          </a:p>
        </p:txBody>
      </p:sp>
      <p:grpSp>
        <p:nvGrpSpPr>
          <p:cNvPr id="16" name="Group 11">
            <a:extLst>
              <a:ext uri="{FF2B5EF4-FFF2-40B4-BE49-F238E27FC236}">
                <a16:creationId xmlns:a16="http://schemas.microsoft.com/office/drawing/2014/main" id="{ECBD3C71-5915-4215-B435-9334BCE4BE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118961C7-3F52-4908-BA1D-EE6B50734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C640DAE0-FDB1-4C88-B414-A361A75EA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TextBox 4"/>
          <p:cNvSpPr txBox="1"/>
          <p:nvPr/>
        </p:nvSpPr>
        <p:spPr>
          <a:xfrm>
            <a:off x="3346929" y="4596825"/>
            <a:ext cx="2415566" cy="646331"/>
          </a:xfrm>
          <a:prstGeom prst="rect">
            <a:avLst/>
          </a:prstGeom>
          <a:noFill/>
        </p:spPr>
        <p:txBody>
          <a:bodyPr wrap="square" rtlCol="0">
            <a:spAutoFit/>
          </a:bodyPr>
          <a:lstStyle/>
          <a:p>
            <a:pPr>
              <a:spcAft>
                <a:spcPts val="600"/>
              </a:spcAft>
            </a:pPr>
            <a:r>
              <a:rPr lang="en-US" b="1" dirty="0">
                <a:solidFill>
                  <a:schemeClr val="bg1"/>
                </a:solidFill>
              </a:rPr>
              <a:t>Two Socks, 7yo OTTB</a:t>
            </a:r>
          </a:p>
        </p:txBody>
      </p:sp>
    </p:spTree>
    <p:extLst>
      <p:ext uri="{BB962C8B-B14F-4D97-AF65-F5344CB8AC3E}">
        <p14:creationId xmlns:p14="http://schemas.microsoft.com/office/powerpoint/2010/main" val="374968951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C0C17-B2A9-4EDA-A69C-432FFD1B3E44}"/>
              </a:ext>
            </a:extLst>
          </p:cNvPr>
          <p:cNvSpPr>
            <a:spLocks noGrp="1"/>
          </p:cNvSpPr>
          <p:nvPr>
            <p:ph type="title"/>
          </p:nvPr>
        </p:nvSpPr>
        <p:spPr>
          <a:xfrm>
            <a:off x="1069848" y="484632"/>
            <a:ext cx="5026152" cy="1609344"/>
          </a:xfrm>
        </p:spPr>
        <p:txBody>
          <a:bodyPr/>
          <a:lstStyle/>
          <a:p>
            <a:r>
              <a:rPr lang="en-US" dirty="0"/>
              <a:t>UHC History:</a:t>
            </a:r>
          </a:p>
        </p:txBody>
      </p:sp>
      <p:sp>
        <p:nvSpPr>
          <p:cNvPr id="3" name="Content Placeholder 2">
            <a:extLst>
              <a:ext uri="{FF2B5EF4-FFF2-40B4-BE49-F238E27FC236}">
                <a16:creationId xmlns:a16="http://schemas.microsoft.com/office/drawing/2014/main" id="{0A276FBD-72E6-423A-B8A9-E4047310BD60}"/>
              </a:ext>
            </a:extLst>
          </p:cNvPr>
          <p:cNvSpPr>
            <a:spLocks noGrp="1"/>
          </p:cNvSpPr>
          <p:nvPr>
            <p:ph idx="1"/>
          </p:nvPr>
        </p:nvSpPr>
        <p:spPr>
          <a:xfrm>
            <a:off x="6266426" y="1769177"/>
            <a:ext cx="5607789" cy="4438012"/>
          </a:xfrm>
        </p:spPr>
        <p:txBody>
          <a:bodyPr>
            <a:noAutofit/>
          </a:bodyPr>
          <a:lstStyle/>
          <a:p>
            <a:r>
              <a:rPr lang="en-US" sz="2400" dirty="0"/>
              <a:t>United Horse Coalition came about through the Unwanted Horse Summit in 2005</a:t>
            </a:r>
          </a:p>
          <a:p>
            <a:r>
              <a:rPr lang="en-US" sz="2400" dirty="0"/>
              <a:t>Key stakeholders came together to start a dialogue on the issue.</a:t>
            </a:r>
          </a:p>
          <a:p>
            <a:r>
              <a:rPr lang="en-US" sz="2400" dirty="0"/>
              <a:t>Purpose was to develop consensus on the most effective ways to address the issue of horses at-risk or in transition.</a:t>
            </a:r>
          </a:p>
          <a:p>
            <a:r>
              <a:rPr lang="en-US" sz="2400" dirty="0"/>
              <a:t>In June 2006 the UHC was folded into the American Horse Council</a:t>
            </a:r>
          </a:p>
        </p:txBody>
      </p:sp>
      <p:pic>
        <p:nvPicPr>
          <p:cNvPr id="7" name="Picture 6" descr="A group of brown and white dog looking at the camera&#10;&#10;Description automatically generated">
            <a:extLst>
              <a:ext uri="{FF2B5EF4-FFF2-40B4-BE49-F238E27FC236}">
                <a16:creationId xmlns:a16="http://schemas.microsoft.com/office/drawing/2014/main" id="{0C65E081-0513-44FC-A11C-DB541AC69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752" y="1879465"/>
            <a:ext cx="4765704" cy="4217437"/>
          </a:xfrm>
          <a:prstGeom prst="rect">
            <a:avLst/>
          </a:prstGeom>
        </p:spPr>
      </p:pic>
      <p:sp>
        <p:nvSpPr>
          <p:cNvPr id="8" name="Footer Placeholder 7">
            <a:extLst>
              <a:ext uri="{FF2B5EF4-FFF2-40B4-BE49-F238E27FC236}">
                <a16:creationId xmlns:a16="http://schemas.microsoft.com/office/drawing/2014/main" id="{BCFFD7C2-AEA0-4ED6-871A-42549355E196}"/>
              </a:ext>
            </a:extLst>
          </p:cNvPr>
          <p:cNvSpPr>
            <a:spLocks noGrp="1"/>
          </p:cNvSpPr>
          <p:nvPr>
            <p:ph type="ftr" sz="quarter" idx="11"/>
          </p:nvPr>
        </p:nvSpPr>
        <p:spPr/>
        <p:txBody>
          <a:bodyPr/>
          <a:lstStyle/>
          <a:p>
            <a:r>
              <a:rPr lang="en-US"/>
              <a:t>UNITED HORSE COALITION 2019</a:t>
            </a:r>
            <a:endParaRPr lang="en-US" dirty="0"/>
          </a:p>
        </p:txBody>
      </p:sp>
      <p:sp>
        <p:nvSpPr>
          <p:cNvPr id="9" name="Slide Number Placeholder 8">
            <a:extLst>
              <a:ext uri="{FF2B5EF4-FFF2-40B4-BE49-F238E27FC236}">
                <a16:creationId xmlns:a16="http://schemas.microsoft.com/office/drawing/2014/main" id="{46032FB1-68FE-44C2-BE64-4F11DF40A70E}"/>
              </a:ext>
            </a:extLst>
          </p:cNvPr>
          <p:cNvSpPr>
            <a:spLocks noGrp="1"/>
          </p:cNvSpPr>
          <p:nvPr>
            <p:ph type="sldNum" sz="quarter" idx="12"/>
          </p:nvPr>
        </p:nvSpPr>
        <p:spPr/>
        <p:txBody>
          <a:bodyPr/>
          <a:lstStyle/>
          <a:p>
            <a:fld id="{4FAB73BC-B049-4115-A692-8D63A059BFB8}" type="slidenum">
              <a:rPr lang="en-US" smtClean="0"/>
              <a:t>5</a:t>
            </a:fld>
            <a:endParaRPr lang="en-US" dirty="0"/>
          </a:p>
        </p:txBody>
      </p:sp>
      <p:sp>
        <p:nvSpPr>
          <p:cNvPr id="12" name="Rectangle 11">
            <a:extLst>
              <a:ext uri="{FF2B5EF4-FFF2-40B4-BE49-F238E27FC236}">
                <a16:creationId xmlns:a16="http://schemas.microsoft.com/office/drawing/2014/main" id="{FEC24C1F-3670-4938-ABCB-0013A7D922D6}"/>
              </a:ext>
            </a:extLst>
          </p:cNvPr>
          <p:cNvSpPr/>
          <p:nvPr/>
        </p:nvSpPr>
        <p:spPr>
          <a:xfrm>
            <a:off x="5047861" y="998376"/>
            <a:ext cx="690334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273503"/>
      </p:ext>
    </p:extLst>
  </p:cSld>
  <p:clrMapOvr>
    <a:masterClrMapping/>
  </p:clrMapOvr>
  <mc:AlternateContent xmlns:mc="http://schemas.openxmlformats.org/markup-compatibility/2006" xmlns:p14="http://schemas.microsoft.com/office/powerpoint/2010/main">
    <mc:Choice Requires="p14">
      <p:transition spd="slow" p14:dur="1500" advTm="71976">
        <p14:window dir="vert"/>
      </p:transition>
    </mc:Choice>
    <mc:Fallback xmlns="">
      <p:transition spd="slow" advTm="71976">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C93AB2-A035-4E61-9415-AF0F7816C40F}"/>
              </a:ext>
            </a:extLst>
          </p:cNvPr>
          <p:cNvSpPr>
            <a:spLocks noGrp="1"/>
          </p:cNvSpPr>
          <p:nvPr>
            <p:ph type="title"/>
          </p:nvPr>
        </p:nvSpPr>
        <p:spPr>
          <a:xfrm>
            <a:off x="4970109" y="484632"/>
            <a:ext cx="6730277" cy="1609344"/>
          </a:xfrm>
          <a:ln>
            <a:noFill/>
          </a:ln>
        </p:spPr>
        <p:txBody>
          <a:bodyPr>
            <a:normAutofit/>
          </a:bodyPr>
          <a:lstStyle/>
          <a:p>
            <a:r>
              <a:rPr lang="en-US" sz="4800" dirty="0">
                <a:solidFill>
                  <a:schemeClr val="accent1">
                    <a:lumMod val="75000"/>
                  </a:schemeClr>
                </a:solidFill>
              </a:rPr>
              <a:t>WHO IS THE UHC?</a:t>
            </a:r>
          </a:p>
        </p:txBody>
      </p:sp>
      <p:pic>
        <p:nvPicPr>
          <p:cNvPr id="10" name="Picture 9" descr="A close up of text on a black background&#10;&#10;Description automatically generated">
            <a:extLst>
              <a:ext uri="{FF2B5EF4-FFF2-40B4-BE49-F238E27FC236}">
                <a16:creationId xmlns:a16="http://schemas.microsoft.com/office/drawing/2014/main" id="{DB21CF08-31CF-4779-8895-B9A21553086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44" y="10"/>
            <a:ext cx="4646726" cy="6857990"/>
          </a:xfrm>
          <a:prstGeom prst="rect">
            <a:avLst/>
          </a:prstGeom>
        </p:spPr>
      </p:pic>
      <p:sp>
        <p:nvSpPr>
          <p:cNvPr id="3" name="Content Placeholder 2">
            <a:extLst>
              <a:ext uri="{FF2B5EF4-FFF2-40B4-BE49-F238E27FC236}">
                <a16:creationId xmlns:a16="http://schemas.microsoft.com/office/drawing/2014/main" id="{926B61B2-3778-4436-87E3-F61246FC5182}"/>
              </a:ext>
            </a:extLst>
          </p:cNvPr>
          <p:cNvSpPr>
            <a:spLocks noGrp="1"/>
          </p:cNvSpPr>
          <p:nvPr>
            <p:ph idx="1"/>
          </p:nvPr>
        </p:nvSpPr>
        <p:spPr>
          <a:xfrm>
            <a:off x="4970109" y="1892300"/>
            <a:ext cx="6730276" cy="4279900"/>
          </a:xfrm>
        </p:spPr>
        <p:txBody>
          <a:bodyPr>
            <a:normAutofit/>
          </a:bodyPr>
          <a:lstStyle/>
          <a:p>
            <a:r>
              <a:rPr lang="en-US" dirty="0"/>
              <a:t>A broad alliance of diverse equine organizations within the Horse Industry.</a:t>
            </a:r>
          </a:p>
          <a:p>
            <a:r>
              <a:rPr lang="en-US" dirty="0"/>
              <a:t>Inclusive member base = wide range of knowledge and experience, excellent opportunity for collaboration to drive positive change within the equine industry.</a:t>
            </a:r>
          </a:p>
          <a:p>
            <a:r>
              <a:rPr lang="en-US" dirty="0"/>
              <a:t>Provide information and important resources for:</a:t>
            </a:r>
          </a:p>
          <a:p>
            <a:pPr lvl="1"/>
            <a:r>
              <a:rPr lang="en-US" sz="2000" dirty="0"/>
              <a:t>Current horse owners</a:t>
            </a:r>
          </a:p>
          <a:p>
            <a:pPr lvl="1"/>
            <a:r>
              <a:rPr lang="en-US" sz="2000" dirty="0"/>
              <a:t>Prospective horse owners</a:t>
            </a:r>
          </a:p>
          <a:p>
            <a:pPr lvl="1"/>
            <a:r>
              <a:rPr lang="en-US" sz="2000" dirty="0"/>
              <a:t>Breeders</a:t>
            </a:r>
          </a:p>
          <a:p>
            <a:pPr lvl="1"/>
            <a:r>
              <a:rPr lang="en-US" sz="2000" dirty="0"/>
              <a:t>Sellers</a:t>
            </a:r>
          </a:p>
          <a:p>
            <a:pPr lvl="1"/>
            <a:r>
              <a:rPr lang="en-US" sz="2000" dirty="0"/>
              <a:t>And other horse organizations</a:t>
            </a:r>
          </a:p>
          <a:p>
            <a:endParaRPr lang="en-US" sz="1800" dirty="0"/>
          </a:p>
        </p:txBody>
      </p:sp>
      <p:sp>
        <p:nvSpPr>
          <p:cNvPr id="4" name="Footer Placeholder 3">
            <a:extLst>
              <a:ext uri="{FF2B5EF4-FFF2-40B4-BE49-F238E27FC236}">
                <a16:creationId xmlns:a16="http://schemas.microsoft.com/office/drawing/2014/main" id="{F6735E73-4F1C-438B-B7D2-57BEAB489799}"/>
              </a:ext>
            </a:extLst>
          </p:cNvPr>
          <p:cNvSpPr>
            <a:spLocks noGrp="1"/>
          </p:cNvSpPr>
          <p:nvPr>
            <p:ph type="ftr" sz="quarter" idx="11"/>
          </p:nvPr>
        </p:nvSpPr>
        <p:spPr>
          <a:xfrm>
            <a:off x="4932558" y="6272784"/>
            <a:ext cx="6327648" cy="365125"/>
          </a:xfrm>
        </p:spPr>
        <p:txBody>
          <a:bodyPr>
            <a:normAutofit/>
          </a:bodyPr>
          <a:lstStyle/>
          <a:p>
            <a:pPr>
              <a:spcAft>
                <a:spcPts val="600"/>
              </a:spcAft>
            </a:pPr>
            <a:r>
              <a:rPr lang="en-US" dirty="0"/>
              <a:t>UNITED HORSE COALITION 2021</a:t>
            </a:r>
          </a:p>
        </p:txBody>
      </p:sp>
      <p:grpSp>
        <p:nvGrpSpPr>
          <p:cNvPr id="17" name="Group 16">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Slide Number Placeholder 4">
            <a:extLst>
              <a:ext uri="{FF2B5EF4-FFF2-40B4-BE49-F238E27FC236}">
                <a16:creationId xmlns:a16="http://schemas.microsoft.com/office/drawing/2014/main" id="{8D686AF1-0D1E-47EE-B911-22982D8654F5}"/>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6</a:t>
            </a:fld>
            <a:endParaRPr lang="en-US"/>
          </a:p>
        </p:txBody>
      </p:sp>
    </p:spTree>
    <p:extLst>
      <p:ext uri="{BB962C8B-B14F-4D97-AF65-F5344CB8AC3E}">
        <p14:creationId xmlns:p14="http://schemas.microsoft.com/office/powerpoint/2010/main" val="3107996026"/>
      </p:ext>
    </p:extLst>
  </p:cSld>
  <p:clrMapOvr>
    <a:masterClrMapping/>
  </p:clrMapOvr>
  <mc:AlternateContent xmlns:mc="http://schemas.openxmlformats.org/markup-compatibility/2006" xmlns:p14="http://schemas.microsoft.com/office/powerpoint/2010/main">
    <mc:Choice Requires="p14">
      <p:transition p14:dur="0" advTm="173964"/>
    </mc:Choice>
    <mc:Fallback xmlns="">
      <p:transition advTm="17396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AAAE-83EE-4B82-8F57-5B90844A2123}"/>
              </a:ext>
            </a:extLst>
          </p:cNvPr>
          <p:cNvSpPr>
            <a:spLocks noGrp="1"/>
          </p:cNvSpPr>
          <p:nvPr>
            <p:ph type="title"/>
          </p:nvPr>
        </p:nvSpPr>
        <p:spPr>
          <a:xfrm>
            <a:off x="1069848" y="484632"/>
            <a:ext cx="10058400" cy="1017597"/>
          </a:xfrm>
        </p:spPr>
        <p:txBody>
          <a:bodyPr>
            <a:normAutofit fontScale="90000"/>
          </a:bodyPr>
          <a:lstStyle/>
          <a:p>
            <a:pPr algn="ctr"/>
            <a:r>
              <a:rPr lang="en-US" dirty="0"/>
              <a:t>UHC MEMBERS:   </a:t>
            </a:r>
            <a:r>
              <a:rPr lang="en-US" sz="4400" dirty="0"/>
              <a:t>our diversity is our strength</a:t>
            </a:r>
          </a:p>
        </p:txBody>
      </p:sp>
      <p:sp>
        <p:nvSpPr>
          <p:cNvPr id="3" name="Text Placeholder 2">
            <a:extLst>
              <a:ext uri="{FF2B5EF4-FFF2-40B4-BE49-F238E27FC236}">
                <a16:creationId xmlns:a16="http://schemas.microsoft.com/office/drawing/2014/main" id="{5ED0B377-B1D7-436B-86B3-972E3812A56E}"/>
              </a:ext>
            </a:extLst>
          </p:cNvPr>
          <p:cNvSpPr>
            <a:spLocks noGrp="1"/>
          </p:cNvSpPr>
          <p:nvPr>
            <p:ph type="body" idx="1"/>
          </p:nvPr>
        </p:nvSpPr>
        <p:spPr>
          <a:xfrm>
            <a:off x="1088136" y="1747673"/>
            <a:ext cx="4754880" cy="640080"/>
          </a:xfrm>
        </p:spPr>
        <p:txBody>
          <a:bodyPr/>
          <a:lstStyle/>
          <a:p>
            <a:r>
              <a:rPr lang="en-US" dirty="0"/>
              <a:t>Members:</a:t>
            </a:r>
          </a:p>
        </p:txBody>
      </p:sp>
      <p:sp>
        <p:nvSpPr>
          <p:cNvPr id="4" name="Content Placeholder 3">
            <a:extLst>
              <a:ext uri="{FF2B5EF4-FFF2-40B4-BE49-F238E27FC236}">
                <a16:creationId xmlns:a16="http://schemas.microsoft.com/office/drawing/2014/main" id="{28ED66C3-9765-416F-8B42-3BB6010ACCE9}"/>
              </a:ext>
            </a:extLst>
          </p:cNvPr>
          <p:cNvSpPr>
            <a:spLocks noGrp="1"/>
          </p:cNvSpPr>
          <p:nvPr>
            <p:ph sz="half" idx="2"/>
          </p:nvPr>
        </p:nvSpPr>
        <p:spPr>
          <a:xfrm>
            <a:off x="1066800" y="2400266"/>
            <a:ext cx="4754880" cy="3291840"/>
          </a:xfrm>
        </p:spPr>
        <p:txBody>
          <a:bodyPr>
            <a:normAutofit lnSpcReduction="10000"/>
          </a:bodyPr>
          <a:lstStyle/>
          <a:p>
            <a:r>
              <a:rPr lang="en-US" dirty="0"/>
              <a:t>Industry Partners</a:t>
            </a:r>
          </a:p>
          <a:p>
            <a:r>
              <a:rPr lang="en-US" dirty="0"/>
              <a:t>Rescues</a:t>
            </a:r>
          </a:p>
          <a:p>
            <a:r>
              <a:rPr lang="en-US" dirty="0"/>
              <a:t>Sanctuaries</a:t>
            </a:r>
          </a:p>
          <a:p>
            <a:r>
              <a:rPr lang="en-US"/>
              <a:t>State Horse </a:t>
            </a:r>
            <a:r>
              <a:rPr lang="en-US" dirty="0"/>
              <a:t>Councils</a:t>
            </a:r>
          </a:p>
          <a:p>
            <a:r>
              <a:rPr lang="en-US" dirty="0"/>
              <a:t>Associations</a:t>
            </a:r>
          </a:p>
          <a:p>
            <a:r>
              <a:rPr lang="en-US" dirty="0"/>
              <a:t>Equine Businesses</a:t>
            </a:r>
          </a:p>
          <a:p>
            <a:r>
              <a:rPr lang="en-US" dirty="0"/>
              <a:t>Foundations</a:t>
            </a:r>
          </a:p>
          <a:p>
            <a:r>
              <a:rPr lang="en-US" dirty="0"/>
              <a:t>And more!</a:t>
            </a:r>
          </a:p>
        </p:txBody>
      </p:sp>
      <p:sp>
        <p:nvSpPr>
          <p:cNvPr id="5" name="Text Placeholder 4">
            <a:extLst>
              <a:ext uri="{FF2B5EF4-FFF2-40B4-BE49-F238E27FC236}">
                <a16:creationId xmlns:a16="http://schemas.microsoft.com/office/drawing/2014/main" id="{9D1F5444-453D-4833-9D8F-700A8348DFA0}"/>
              </a:ext>
            </a:extLst>
          </p:cNvPr>
          <p:cNvSpPr>
            <a:spLocks noGrp="1"/>
          </p:cNvSpPr>
          <p:nvPr>
            <p:ph type="body" sz="quarter" idx="3"/>
          </p:nvPr>
        </p:nvSpPr>
        <p:spPr>
          <a:xfrm>
            <a:off x="6291743" y="1778377"/>
            <a:ext cx="4754880" cy="640080"/>
          </a:xfrm>
        </p:spPr>
        <p:txBody>
          <a:bodyPr/>
          <a:lstStyle/>
          <a:p>
            <a:r>
              <a:rPr lang="en-US" dirty="0"/>
              <a:t>Levels of Membership:</a:t>
            </a:r>
          </a:p>
        </p:txBody>
      </p:sp>
      <p:sp>
        <p:nvSpPr>
          <p:cNvPr id="6" name="Content Placeholder 5">
            <a:extLst>
              <a:ext uri="{FF2B5EF4-FFF2-40B4-BE49-F238E27FC236}">
                <a16:creationId xmlns:a16="http://schemas.microsoft.com/office/drawing/2014/main" id="{6F4EBB64-32A1-4E30-B111-5EA5547BC92D}"/>
              </a:ext>
            </a:extLst>
          </p:cNvPr>
          <p:cNvSpPr>
            <a:spLocks noGrp="1"/>
          </p:cNvSpPr>
          <p:nvPr>
            <p:ph sz="quarter" idx="4"/>
          </p:nvPr>
        </p:nvSpPr>
        <p:spPr>
          <a:xfrm>
            <a:off x="6291743" y="2400266"/>
            <a:ext cx="4754880" cy="3291840"/>
          </a:xfrm>
        </p:spPr>
        <p:txBody>
          <a:bodyPr>
            <a:normAutofit lnSpcReduction="10000"/>
          </a:bodyPr>
          <a:lstStyle/>
          <a:p>
            <a:r>
              <a:rPr lang="en-US" dirty="0"/>
              <a:t>Full Membership</a:t>
            </a:r>
          </a:p>
          <a:p>
            <a:r>
              <a:rPr lang="en-US" dirty="0"/>
              <a:t>Associate Membership</a:t>
            </a:r>
          </a:p>
          <a:p>
            <a:r>
              <a:rPr lang="en-US" dirty="0"/>
              <a:t>Supporting Membership</a:t>
            </a:r>
          </a:p>
          <a:p>
            <a:r>
              <a:rPr lang="en-US" dirty="0"/>
              <a:t>Non-Profit Membership</a:t>
            </a:r>
          </a:p>
        </p:txBody>
      </p:sp>
      <p:sp>
        <p:nvSpPr>
          <p:cNvPr id="7" name="Footer Placeholder 6">
            <a:extLst>
              <a:ext uri="{FF2B5EF4-FFF2-40B4-BE49-F238E27FC236}">
                <a16:creationId xmlns:a16="http://schemas.microsoft.com/office/drawing/2014/main" id="{74386C7A-4CAB-41AB-97FE-CF56118F647B}"/>
              </a:ext>
            </a:extLst>
          </p:cNvPr>
          <p:cNvSpPr>
            <a:spLocks noGrp="1"/>
          </p:cNvSpPr>
          <p:nvPr>
            <p:ph type="ftr" sz="quarter" idx="11"/>
          </p:nvPr>
        </p:nvSpPr>
        <p:spPr/>
        <p:txBody>
          <a:bodyPr/>
          <a:lstStyle/>
          <a:p>
            <a:r>
              <a:rPr lang="en-US" dirty="0"/>
              <a:t>UNITED HORSE COALITION 2021</a:t>
            </a:r>
          </a:p>
        </p:txBody>
      </p:sp>
      <p:sp>
        <p:nvSpPr>
          <p:cNvPr id="8" name="Slide Number Placeholder 7">
            <a:extLst>
              <a:ext uri="{FF2B5EF4-FFF2-40B4-BE49-F238E27FC236}">
                <a16:creationId xmlns:a16="http://schemas.microsoft.com/office/drawing/2014/main" id="{21EEDD65-4784-4054-8AE4-9BB91E426D5E}"/>
              </a:ext>
            </a:extLst>
          </p:cNvPr>
          <p:cNvSpPr>
            <a:spLocks noGrp="1"/>
          </p:cNvSpPr>
          <p:nvPr>
            <p:ph type="sldNum" sz="quarter" idx="12"/>
          </p:nvPr>
        </p:nvSpPr>
        <p:spPr/>
        <p:txBody>
          <a:bodyPr/>
          <a:lstStyle/>
          <a:p>
            <a:fld id="{4FAB73BC-B049-4115-A692-8D63A059BFB8}" type="slidenum">
              <a:rPr lang="en-US" smtClean="0"/>
              <a:t>7</a:t>
            </a:fld>
            <a:endParaRPr lang="en-US" dirty="0"/>
          </a:p>
        </p:txBody>
      </p:sp>
      <p:sp>
        <p:nvSpPr>
          <p:cNvPr id="10" name="Rectangle 9">
            <a:extLst>
              <a:ext uri="{FF2B5EF4-FFF2-40B4-BE49-F238E27FC236}">
                <a16:creationId xmlns:a16="http://schemas.microsoft.com/office/drawing/2014/main" id="{6F2E889C-C4DB-4FD5-9653-24D19FC9B5B4}"/>
              </a:ext>
            </a:extLst>
          </p:cNvPr>
          <p:cNvSpPr/>
          <p:nvPr/>
        </p:nvSpPr>
        <p:spPr>
          <a:xfrm>
            <a:off x="1066800" y="1300294"/>
            <a:ext cx="10244328" cy="201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13B3C76-6B9D-4F57-8479-981D38F70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743" y="4802245"/>
            <a:ext cx="4021944" cy="1510921"/>
          </a:xfrm>
          <a:prstGeom prst="rect">
            <a:avLst/>
          </a:prstGeom>
        </p:spPr>
      </p:pic>
    </p:spTree>
    <p:extLst>
      <p:ext uri="{BB962C8B-B14F-4D97-AF65-F5344CB8AC3E}">
        <p14:creationId xmlns:p14="http://schemas.microsoft.com/office/powerpoint/2010/main" val="3931581113"/>
      </p:ext>
    </p:extLst>
  </p:cSld>
  <p:clrMapOvr>
    <a:masterClrMapping/>
  </p:clrMapOvr>
  <p:transition spd="slow" advTm="53957">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AAAE-83EE-4B82-8F57-5B90844A2123}"/>
              </a:ext>
            </a:extLst>
          </p:cNvPr>
          <p:cNvSpPr>
            <a:spLocks noGrp="1"/>
          </p:cNvSpPr>
          <p:nvPr>
            <p:ph type="title"/>
          </p:nvPr>
        </p:nvSpPr>
        <p:spPr>
          <a:xfrm>
            <a:off x="862856" y="452827"/>
            <a:ext cx="10466288" cy="713067"/>
          </a:xfrm>
        </p:spPr>
        <p:txBody>
          <a:bodyPr>
            <a:noAutofit/>
          </a:bodyPr>
          <a:lstStyle/>
          <a:p>
            <a:pPr algn="ctr"/>
            <a:r>
              <a:rPr lang="en-US" sz="3600" dirty="0"/>
              <a:t>The UHC currently consists of 241 member organizations</a:t>
            </a:r>
          </a:p>
        </p:txBody>
      </p:sp>
      <p:sp>
        <p:nvSpPr>
          <p:cNvPr id="4" name="Content Placeholder 3">
            <a:extLst>
              <a:ext uri="{FF2B5EF4-FFF2-40B4-BE49-F238E27FC236}">
                <a16:creationId xmlns:a16="http://schemas.microsoft.com/office/drawing/2014/main" id="{28ED66C3-9765-416F-8B42-3BB6010ACCE9}"/>
              </a:ext>
            </a:extLst>
          </p:cNvPr>
          <p:cNvSpPr>
            <a:spLocks noGrp="1"/>
          </p:cNvSpPr>
          <p:nvPr>
            <p:ph sz="half" idx="2"/>
          </p:nvPr>
        </p:nvSpPr>
        <p:spPr>
          <a:xfrm>
            <a:off x="1066800" y="1783080"/>
            <a:ext cx="5208235" cy="3291840"/>
          </a:xfrm>
        </p:spPr>
        <p:txBody>
          <a:bodyPr>
            <a:normAutofit/>
          </a:bodyPr>
          <a:lstStyle/>
          <a:p>
            <a:r>
              <a:rPr lang="en-US" sz="3200" dirty="0"/>
              <a:t>6 Full Members</a:t>
            </a:r>
          </a:p>
          <a:p>
            <a:r>
              <a:rPr lang="en-US" sz="3200" dirty="0"/>
              <a:t>4 Associate Members</a:t>
            </a:r>
          </a:p>
          <a:p>
            <a:r>
              <a:rPr lang="en-US" sz="3200" dirty="0"/>
              <a:t>6 Supportive Members</a:t>
            </a:r>
          </a:p>
          <a:p>
            <a:r>
              <a:rPr lang="en-US" sz="3200" dirty="0"/>
              <a:t>225 Non-Profit Members</a:t>
            </a:r>
          </a:p>
        </p:txBody>
      </p:sp>
      <p:sp>
        <p:nvSpPr>
          <p:cNvPr id="7" name="Footer Placeholder 6">
            <a:extLst>
              <a:ext uri="{FF2B5EF4-FFF2-40B4-BE49-F238E27FC236}">
                <a16:creationId xmlns:a16="http://schemas.microsoft.com/office/drawing/2014/main" id="{74386C7A-4CAB-41AB-97FE-CF56118F647B}"/>
              </a:ext>
            </a:extLst>
          </p:cNvPr>
          <p:cNvSpPr>
            <a:spLocks noGrp="1"/>
          </p:cNvSpPr>
          <p:nvPr>
            <p:ph type="ftr" sz="quarter" idx="11"/>
          </p:nvPr>
        </p:nvSpPr>
        <p:spPr/>
        <p:txBody>
          <a:bodyPr/>
          <a:lstStyle/>
          <a:p>
            <a:r>
              <a:rPr lang="en-US" dirty="0"/>
              <a:t>UNITED HORSE COALITION 2021</a:t>
            </a:r>
          </a:p>
        </p:txBody>
      </p:sp>
      <p:sp>
        <p:nvSpPr>
          <p:cNvPr id="8" name="Slide Number Placeholder 7">
            <a:extLst>
              <a:ext uri="{FF2B5EF4-FFF2-40B4-BE49-F238E27FC236}">
                <a16:creationId xmlns:a16="http://schemas.microsoft.com/office/drawing/2014/main" id="{21EEDD65-4784-4054-8AE4-9BB91E426D5E}"/>
              </a:ext>
            </a:extLst>
          </p:cNvPr>
          <p:cNvSpPr>
            <a:spLocks noGrp="1"/>
          </p:cNvSpPr>
          <p:nvPr>
            <p:ph type="sldNum" sz="quarter" idx="12"/>
          </p:nvPr>
        </p:nvSpPr>
        <p:spPr/>
        <p:txBody>
          <a:bodyPr/>
          <a:lstStyle/>
          <a:p>
            <a:fld id="{4FAB73BC-B049-4115-A692-8D63A059BFB8}" type="slidenum">
              <a:rPr lang="en-US" smtClean="0"/>
              <a:t>8</a:t>
            </a:fld>
            <a:endParaRPr lang="en-US" dirty="0"/>
          </a:p>
        </p:txBody>
      </p:sp>
      <p:sp>
        <p:nvSpPr>
          <p:cNvPr id="10" name="Rectangle 9">
            <a:extLst>
              <a:ext uri="{FF2B5EF4-FFF2-40B4-BE49-F238E27FC236}">
                <a16:creationId xmlns:a16="http://schemas.microsoft.com/office/drawing/2014/main" id="{6F2E889C-C4DB-4FD5-9653-24D19FC9B5B4}"/>
              </a:ext>
            </a:extLst>
          </p:cNvPr>
          <p:cNvSpPr/>
          <p:nvPr/>
        </p:nvSpPr>
        <p:spPr>
          <a:xfrm>
            <a:off x="1066800" y="1300294"/>
            <a:ext cx="10244328" cy="201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13B3C76-6B9D-4F57-8479-981D38F70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616" y="4593227"/>
            <a:ext cx="3270344" cy="1228568"/>
          </a:xfrm>
          <a:prstGeom prst="rect">
            <a:avLst/>
          </a:prstGeom>
        </p:spPr>
      </p:pic>
      <p:pic>
        <p:nvPicPr>
          <p:cNvPr id="18" name="Picture 17" descr="A child feeding a horse&#10;&#10;Description automatically generated with low confidence">
            <a:extLst>
              <a:ext uri="{FF2B5EF4-FFF2-40B4-BE49-F238E27FC236}">
                <a16:creationId xmlns:a16="http://schemas.microsoft.com/office/drawing/2014/main" id="{9AC13BA6-960C-4354-9A83-22A86B96C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964" y="1783080"/>
            <a:ext cx="5240674" cy="3497580"/>
          </a:xfrm>
          <a:prstGeom prst="rect">
            <a:avLst/>
          </a:prstGeom>
        </p:spPr>
      </p:pic>
    </p:spTree>
    <p:extLst>
      <p:ext uri="{BB962C8B-B14F-4D97-AF65-F5344CB8AC3E}">
        <p14:creationId xmlns:p14="http://schemas.microsoft.com/office/powerpoint/2010/main" val="2740669516"/>
      </p:ext>
    </p:extLst>
  </p:cSld>
  <p:clrMapOvr>
    <a:masterClrMapping/>
  </p:clrMapOvr>
  <p:transition spd="slow" advTm="53957">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AAAE-83EE-4B82-8F57-5B90844A2123}"/>
              </a:ext>
            </a:extLst>
          </p:cNvPr>
          <p:cNvSpPr>
            <a:spLocks noGrp="1"/>
          </p:cNvSpPr>
          <p:nvPr>
            <p:ph type="title"/>
          </p:nvPr>
        </p:nvSpPr>
        <p:spPr>
          <a:xfrm>
            <a:off x="862856" y="452827"/>
            <a:ext cx="10466288" cy="713067"/>
          </a:xfrm>
        </p:spPr>
        <p:txBody>
          <a:bodyPr>
            <a:noAutofit/>
          </a:bodyPr>
          <a:lstStyle/>
          <a:p>
            <a:pPr algn="ctr"/>
            <a:r>
              <a:rPr lang="en-US" sz="3600" dirty="0"/>
              <a:t>FULL Members</a:t>
            </a:r>
          </a:p>
        </p:txBody>
      </p:sp>
      <p:sp>
        <p:nvSpPr>
          <p:cNvPr id="7" name="Footer Placeholder 6">
            <a:extLst>
              <a:ext uri="{FF2B5EF4-FFF2-40B4-BE49-F238E27FC236}">
                <a16:creationId xmlns:a16="http://schemas.microsoft.com/office/drawing/2014/main" id="{74386C7A-4CAB-41AB-97FE-CF56118F647B}"/>
              </a:ext>
            </a:extLst>
          </p:cNvPr>
          <p:cNvSpPr>
            <a:spLocks noGrp="1"/>
          </p:cNvSpPr>
          <p:nvPr>
            <p:ph type="ftr" sz="quarter" idx="11"/>
          </p:nvPr>
        </p:nvSpPr>
        <p:spPr/>
        <p:txBody>
          <a:bodyPr/>
          <a:lstStyle/>
          <a:p>
            <a:r>
              <a:rPr lang="en-US" dirty="0"/>
              <a:t>UNITED HORSE COALITION 2021</a:t>
            </a:r>
          </a:p>
        </p:txBody>
      </p:sp>
      <p:sp>
        <p:nvSpPr>
          <p:cNvPr id="8" name="Slide Number Placeholder 7">
            <a:extLst>
              <a:ext uri="{FF2B5EF4-FFF2-40B4-BE49-F238E27FC236}">
                <a16:creationId xmlns:a16="http://schemas.microsoft.com/office/drawing/2014/main" id="{21EEDD65-4784-4054-8AE4-9BB91E426D5E}"/>
              </a:ext>
            </a:extLst>
          </p:cNvPr>
          <p:cNvSpPr>
            <a:spLocks noGrp="1"/>
          </p:cNvSpPr>
          <p:nvPr>
            <p:ph type="sldNum" sz="quarter" idx="12"/>
          </p:nvPr>
        </p:nvSpPr>
        <p:spPr/>
        <p:txBody>
          <a:bodyPr/>
          <a:lstStyle/>
          <a:p>
            <a:fld id="{4FAB73BC-B049-4115-A692-8D63A059BFB8}" type="slidenum">
              <a:rPr lang="en-US" smtClean="0"/>
              <a:t>9</a:t>
            </a:fld>
            <a:endParaRPr lang="en-US" dirty="0"/>
          </a:p>
        </p:txBody>
      </p:sp>
      <p:sp>
        <p:nvSpPr>
          <p:cNvPr id="10" name="Rectangle 9">
            <a:extLst>
              <a:ext uri="{FF2B5EF4-FFF2-40B4-BE49-F238E27FC236}">
                <a16:creationId xmlns:a16="http://schemas.microsoft.com/office/drawing/2014/main" id="{6F2E889C-C4DB-4FD5-9653-24D19FC9B5B4}"/>
              </a:ext>
            </a:extLst>
          </p:cNvPr>
          <p:cNvSpPr/>
          <p:nvPr/>
        </p:nvSpPr>
        <p:spPr>
          <a:xfrm>
            <a:off x="1221921" y="1546996"/>
            <a:ext cx="10244328" cy="13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13B3C76-6B9D-4F57-8479-981D38F70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52" y="306097"/>
            <a:ext cx="2847434" cy="1069694"/>
          </a:xfrm>
          <a:prstGeom prst="rect">
            <a:avLst/>
          </a:prstGeom>
        </p:spPr>
      </p:pic>
      <p:pic>
        <p:nvPicPr>
          <p:cNvPr id="1026" name="Picture 2">
            <a:extLst>
              <a:ext uri="{FF2B5EF4-FFF2-40B4-BE49-F238E27FC236}">
                <a16:creationId xmlns:a16="http://schemas.microsoft.com/office/drawing/2014/main" id="{FC21BB69-6ECA-4780-83A3-413F0181CD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136" y="2062498"/>
            <a:ext cx="3390900" cy="8754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C9FAE33-A47F-4CAD-A1AB-B6F3EDBDEB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5335" y="2223551"/>
            <a:ext cx="2857500" cy="7143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09D9A8D-63CA-4A54-B37F-71DEF7E122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3628" y="2064942"/>
            <a:ext cx="285750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text&#10;&#10;Description automatically generated">
            <a:extLst>
              <a:ext uri="{FF2B5EF4-FFF2-40B4-BE49-F238E27FC236}">
                <a16:creationId xmlns:a16="http://schemas.microsoft.com/office/drawing/2014/main" id="{06C9846D-3734-47F2-8653-862DCC7AA0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856" y="3408835"/>
            <a:ext cx="3403174" cy="1688889"/>
          </a:xfrm>
          <a:prstGeom prst="rect">
            <a:avLst/>
          </a:prstGeom>
        </p:spPr>
      </p:pic>
      <p:pic>
        <p:nvPicPr>
          <p:cNvPr id="1032" name="Picture 8">
            <a:extLst>
              <a:ext uri="{FF2B5EF4-FFF2-40B4-BE49-F238E27FC236}">
                <a16:creationId xmlns:a16="http://schemas.microsoft.com/office/drawing/2014/main" id="{8239E38C-F4FB-4B94-A109-6AB98A8FFA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3192" y="4012936"/>
            <a:ext cx="3401786" cy="7143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hape, arrow&#10;&#10;Description automatically generated">
            <a:extLst>
              <a:ext uri="{FF2B5EF4-FFF2-40B4-BE49-F238E27FC236}">
                <a16:creationId xmlns:a16="http://schemas.microsoft.com/office/drawing/2014/main" id="{C4345E6E-40F8-46F1-A9B7-D09B9D1B29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89812" y="3572438"/>
            <a:ext cx="2739332" cy="2139723"/>
          </a:xfrm>
          <a:prstGeom prst="rect">
            <a:avLst/>
          </a:prstGeom>
        </p:spPr>
      </p:pic>
    </p:spTree>
    <p:extLst>
      <p:ext uri="{BB962C8B-B14F-4D97-AF65-F5344CB8AC3E}">
        <p14:creationId xmlns:p14="http://schemas.microsoft.com/office/powerpoint/2010/main" val="3052668291"/>
      </p:ext>
    </p:extLst>
  </p:cSld>
  <p:clrMapOvr>
    <a:masterClrMapping/>
  </p:clrMapOvr>
  <p:transition spd="slow" advTm="53957">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United Horse Coalition">
      <a:dk1>
        <a:srgbClr val="002060"/>
      </a:dk1>
      <a:lt1>
        <a:sysClr val="window" lastClr="FFFFFF"/>
      </a:lt1>
      <a:dk2>
        <a:srgbClr val="212121"/>
      </a:dk2>
      <a:lt2>
        <a:srgbClr val="CDD0D1"/>
      </a:lt2>
      <a:accent1>
        <a:srgbClr val="5E0D0E"/>
      </a:accent1>
      <a:accent2>
        <a:srgbClr val="24334D"/>
      </a:accent2>
      <a:accent3>
        <a:srgbClr val="E0E3E2"/>
      </a:accent3>
      <a:accent4>
        <a:srgbClr val="979D9F"/>
      </a:accent4>
      <a:accent5>
        <a:srgbClr val="5E0D0E"/>
      </a:accent5>
      <a:accent6>
        <a:srgbClr val="C7C7C7"/>
      </a:accent6>
      <a:hlink>
        <a:srgbClr val="131515"/>
      </a:hlink>
      <a:folHlink>
        <a:srgbClr val="373737"/>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1e3e7483-070e-4da6-ad16-d988c72a55e3" xsi:nil="true"/>
    <SharedWithUsers xmlns="b8383b03-1dc2-410a-839f-87abf0007c18">
      <UserInfo>
        <DisplayName>Julie Broadway</DisplayName>
        <AccountId>15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BDFECED3952A4180364383E73E6A99" ma:contentTypeVersion="13" ma:contentTypeDescription="Create a new document." ma:contentTypeScope="" ma:versionID="bb74a68dbb8f2dd6965307e49937b918">
  <xsd:schema xmlns:xsd="http://www.w3.org/2001/XMLSchema" xmlns:xs="http://www.w3.org/2001/XMLSchema" xmlns:p="http://schemas.microsoft.com/office/2006/metadata/properties" xmlns:ns2="1e3e7483-070e-4da6-ad16-d988c72a55e3" xmlns:ns3="b8383b03-1dc2-410a-839f-87abf0007c18" targetNamespace="http://schemas.microsoft.com/office/2006/metadata/properties" ma:root="true" ma:fieldsID="a0c67ad9f80785f4a7a7d8b3490b6155" ns2:_="" ns3:_="">
    <xsd:import namespace="1e3e7483-070e-4da6-ad16-d988c72a55e3"/>
    <xsd:import namespace="b8383b03-1dc2-410a-839f-87abf0007c18"/>
    <xsd:element name="properties">
      <xsd:complexType>
        <xsd:sequence>
          <xsd:element name="documentManagement">
            <xsd:complexType>
              <xsd:all>
                <xsd:element ref="ns2:MediaServiceMetadata" minOccurs="0"/>
                <xsd:element ref="ns2:MediaServiceFastMetadata" minOccurs="0"/>
                <xsd:element ref="ns2:_Flow_SignoffStatus"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3e7483-070e-4da6-ad16-d988c72a55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0" nillable="true" ma:displayName="Sign-off status" ma:internalName="Sign_x002d_off_x0020_status">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383b03-1dc2-410a-839f-87abf0007c1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06BCB8-9F2B-434D-AE3F-062C6FE025FC}">
  <ds:schemaRefs>
    <ds:schemaRef ds:uri="http://schemas.microsoft.com/sharepoint/v3/contenttype/forms"/>
  </ds:schemaRefs>
</ds:datastoreItem>
</file>

<file path=customXml/itemProps2.xml><?xml version="1.0" encoding="utf-8"?>
<ds:datastoreItem xmlns:ds="http://schemas.openxmlformats.org/officeDocument/2006/customXml" ds:itemID="{F4092E11-9EB1-446E-AF40-80D8D9A78F21}">
  <ds:schemaRefs>
    <ds:schemaRef ds:uri="http://www.w3.org/XML/1998/namespace"/>
    <ds:schemaRef ds:uri="http://purl.org/dc/dcmitype/"/>
    <ds:schemaRef ds:uri="b8383b03-1dc2-410a-839f-87abf0007c18"/>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1e3e7483-070e-4da6-ad16-d988c72a55e3"/>
    <ds:schemaRef ds:uri="http://schemas.microsoft.com/office/2006/metadata/properties"/>
  </ds:schemaRefs>
</ds:datastoreItem>
</file>

<file path=customXml/itemProps3.xml><?xml version="1.0" encoding="utf-8"?>
<ds:datastoreItem xmlns:ds="http://schemas.openxmlformats.org/officeDocument/2006/customXml" ds:itemID="{B386165E-13A2-4F7B-B098-6727CDF20B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3e7483-070e-4da6-ad16-d988c72a55e3"/>
    <ds:schemaRef ds:uri="b8383b03-1dc2-410a-839f-87abf0007c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858</TotalTime>
  <Words>4993</Words>
  <Application>Microsoft Office PowerPoint</Application>
  <PresentationFormat>Widescreen</PresentationFormat>
  <Paragraphs>472</Paragraphs>
  <Slides>37</Slides>
  <Notes>37</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37</vt:i4>
      </vt:variant>
    </vt:vector>
  </HeadingPairs>
  <TitlesOfParts>
    <vt:vector size="54" baseType="lpstr">
      <vt:lpstr>Arial</vt:lpstr>
      <vt:lpstr>Arial Narrow</vt:lpstr>
      <vt:lpstr>Calibri</vt:lpstr>
      <vt:lpstr>Calibri Light</vt:lpstr>
      <vt:lpstr>Candara</vt:lpstr>
      <vt:lpstr>Contoso Pharmaceuticals</vt:lpstr>
      <vt:lpstr>Courier New</vt:lpstr>
      <vt:lpstr>helvetica-neue</vt:lpstr>
      <vt:lpstr>Rockwell</vt:lpstr>
      <vt:lpstr>Rockwell Condensed</vt:lpstr>
      <vt:lpstr>Rockwell Extra Bold</vt:lpstr>
      <vt:lpstr>Tahoma</vt:lpstr>
      <vt:lpstr>Verdana</vt:lpstr>
      <vt:lpstr>Wingdings</vt:lpstr>
      <vt:lpstr>Wood Type</vt:lpstr>
      <vt:lpstr>Office Theme</vt:lpstr>
      <vt:lpstr>1_Office Theme</vt:lpstr>
      <vt:lpstr>PowerPoint Presentation</vt:lpstr>
      <vt:lpstr>TERMINONLOGY</vt:lpstr>
      <vt:lpstr>What Does an AT-RISK  Horse Look Like?</vt:lpstr>
      <vt:lpstr>What Does an AT-RISK  Horse Look Like?</vt:lpstr>
      <vt:lpstr>UHC History:</vt:lpstr>
      <vt:lpstr>WHO IS THE UHC?</vt:lpstr>
      <vt:lpstr>UHC MEMBERS:   our diversity is our strength</vt:lpstr>
      <vt:lpstr>The UHC currently consists of 241 member organizations</vt:lpstr>
      <vt:lpstr>FULL Members</vt:lpstr>
      <vt:lpstr>Associate and Supportive Members</vt:lpstr>
      <vt:lpstr>NON-PROFIT Members</vt:lpstr>
      <vt:lpstr>NON-PROFIT Members</vt:lpstr>
      <vt:lpstr>NON-PROFIT Members</vt:lpstr>
      <vt:lpstr>Partnerships/Collaborations</vt:lpstr>
      <vt:lpstr>Goals of the United Horse Coalition:</vt:lpstr>
      <vt:lpstr>Goals of the United Horse Coalition:</vt:lpstr>
      <vt:lpstr>WHAT DO WE DO?</vt:lpstr>
      <vt:lpstr>Promoting “Responsible Ownership.”</vt:lpstr>
      <vt:lpstr>What are our resources?</vt:lpstr>
      <vt:lpstr>Resource Database</vt:lpstr>
      <vt:lpstr>Resource Database</vt:lpstr>
      <vt:lpstr>UHC RESOURCE DATABASE QUESTIONNAIRE</vt:lpstr>
      <vt:lpstr>COVID-19 RESOURCES</vt:lpstr>
      <vt:lpstr>UHC Educational Materials:</vt:lpstr>
      <vt:lpstr>UHC Educational Materials:</vt:lpstr>
      <vt:lpstr>“JOIN THE EFFORT” Booklet</vt:lpstr>
      <vt:lpstr>New Owner packet (Coming 2021)</vt:lpstr>
      <vt:lpstr>TRANSFORMING OUR EDUCATIONAL MATERIALS/INCREASING ACCESIBILITY</vt:lpstr>
      <vt:lpstr>PowerPoint Presentation</vt:lpstr>
      <vt:lpstr>PowerPoint Presentation</vt:lpstr>
      <vt:lpstr>PowerPoint Presentation</vt:lpstr>
      <vt:lpstr>PowerPoint Presentation</vt:lpstr>
      <vt:lpstr>PowerPoint Presentation</vt:lpstr>
      <vt:lpstr>PowerPoint Presentation</vt:lpstr>
      <vt:lpstr>What you can do to help at-risk horses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Ashley Harkins</dc:creator>
  <cp:lastModifiedBy>Ashley Harkins</cp:lastModifiedBy>
  <cp:revision>81</cp:revision>
  <cp:lastPrinted>2021-02-03T19:45:22Z</cp:lastPrinted>
  <dcterms:created xsi:type="dcterms:W3CDTF">2020-10-23T13:52:30Z</dcterms:created>
  <dcterms:modified xsi:type="dcterms:W3CDTF">2021-02-05T14:01:21Z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0x01010092BDFECED3952A4180364383E73E6A99</vt:lpwstr>
  </property>
</Properties>
</file>