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23"/>
  </p:notesMasterIdLst>
  <p:sldIdLst>
    <p:sldId id="331" r:id="rId6"/>
    <p:sldId id="257" r:id="rId7"/>
    <p:sldId id="292" r:id="rId8"/>
    <p:sldId id="287" r:id="rId9"/>
    <p:sldId id="289" r:id="rId10"/>
    <p:sldId id="288" r:id="rId11"/>
    <p:sldId id="301" r:id="rId12"/>
    <p:sldId id="293" r:id="rId13"/>
    <p:sldId id="294" r:id="rId14"/>
    <p:sldId id="328" r:id="rId15"/>
    <p:sldId id="290" r:id="rId16"/>
    <p:sldId id="302" r:id="rId17"/>
    <p:sldId id="258" r:id="rId18"/>
    <p:sldId id="261" r:id="rId19"/>
    <p:sldId id="305" r:id="rId20"/>
    <p:sldId id="306" r:id="rId21"/>
    <p:sldId id="335" r:id="rId2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B39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9D6083-1C86-4A58-9A49-B26CC138D311}" v="1" dt="2021-02-18T01:04:03.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01" autoAdjust="0"/>
    <p:restoredTop sz="72007" autoAdjust="0"/>
  </p:normalViewPr>
  <p:slideViewPr>
    <p:cSldViewPr snapToGrid="0">
      <p:cViewPr varScale="1">
        <p:scale>
          <a:sx n="82" d="100"/>
          <a:sy n="82" d="100"/>
        </p:scale>
        <p:origin x="11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nited Horse Coalition" userId="c73c0a87-eedb-49da-a3fd-1f6000d94c41" providerId="ADAL" clId="{BA9D6083-1C86-4A58-9A49-B26CC138D311}"/>
    <pc:docChg chg="custSel delSld modSld sldOrd delMainMaster">
      <pc:chgData name="United Horse Coalition" userId="c73c0a87-eedb-49da-a3fd-1f6000d94c41" providerId="ADAL" clId="{BA9D6083-1C86-4A58-9A49-B26CC138D311}" dt="2021-02-18T00:29:57.762" v="509" actId="6549"/>
      <pc:docMkLst>
        <pc:docMk/>
      </pc:docMkLst>
      <pc:sldChg chg="modSp mod modNotesTx">
        <pc:chgData name="United Horse Coalition" userId="c73c0a87-eedb-49da-a3fd-1f6000d94c41" providerId="ADAL" clId="{BA9D6083-1C86-4A58-9A49-B26CC138D311}" dt="2021-02-18T00:15:44.400" v="290" actId="20577"/>
        <pc:sldMkLst>
          <pc:docMk/>
          <pc:sldMk cId="4196273503" sldId="257"/>
        </pc:sldMkLst>
        <pc:spChg chg="mod">
          <ac:chgData name="United Horse Coalition" userId="c73c0a87-eedb-49da-a3fd-1f6000d94c41" providerId="ADAL" clId="{BA9D6083-1C86-4A58-9A49-B26CC138D311}" dt="2021-02-18T00:13:55.421" v="30" actId="20577"/>
          <ac:spMkLst>
            <pc:docMk/>
            <pc:sldMk cId="4196273503" sldId="257"/>
            <ac:spMk id="3" creationId="{0A276FBD-72E6-423A-B8A9-E4047310BD60}"/>
          </ac:spMkLst>
        </pc:spChg>
      </pc:sldChg>
      <pc:sldChg chg="del ord">
        <pc:chgData name="United Horse Coalition" userId="c73c0a87-eedb-49da-a3fd-1f6000d94c41" providerId="ADAL" clId="{BA9D6083-1C86-4A58-9A49-B26CC138D311}" dt="2021-02-18T00:16:54.631" v="293" actId="47"/>
        <pc:sldMkLst>
          <pc:docMk/>
          <pc:sldMk cId="316222157" sldId="263"/>
        </pc:sldMkLst>
      </pc:sldChg>
      <pc:sldChg chg="del">
        <pc:chgData name="United Horse Coalition" userId="c73c0a87-eedb-49da-a3fd-1f6000d94c41" providerId="ADAL" clId="{BA9D6083-1C86-4A58-9A49-B26CC138D311}" dt="2021-02-18T00:12:41.890" v="13" actId="47"/>
        <pc:sldMkLst>
          <pc:docMk/>
          <pc:sldMk cId="3575200333" sldId="265"/>
        </pc:sldMkLst>
      </pc:sldChg>
      <pc:sldChg chg="del">
        <pc:chgData name="United Horse Coalition" userId="c73c0a87-eedb-49da-a3fd-1f6000d94c41" providerId="ADAL" clId="{BA9D6083-1C86-4A58-9A49-B26CC138D311}" dt="2021-02-18T00:12:45.082" v="14" actId="47"/>
        <pc:sldMkLst>
          <pc:docMk/>
          <pc:sldMk cId="865113735" sldId="267"/>
        </pc:sldMkLst>
      </pc:sldChg>
      <pc:sldChg chg="del">
        <pc:chgData name="United Horse Coalition" userId="c73c0a87-eedb-49da-a3fd-1f6000d94c41" providerId="ADAL" clId="{BA9D6083-1C86-4A58-9A49-B26CC138D311}" dt="2021-02-18T00:12:46.594" v="15" actId="47"/>
        <pc:sldMkLst>
          <pc:docMk/>
          <pc:sldMk cId="3234598669" sldId="270"/>
        </pc:sldMkLst>
      </pc:sldChg>
      <pc:sldChg chg="del">
        <pc:chgData name="United Horse Coalition" userId="c73c0a87-eedb-49da-a3fd-1f6000d94c41" providerId="ADAL" clId="{BA9D6083-1C86-4A58-9A49-B26CC138D311}" dt="2021-02-18T00:14:03.736" v="31" actId="47"/>
        <pc:sldMkLst>
          <pc:docMk/>
          <pc:sldMk cId="3107996026" sldId="277"/>
        </pc:sldMkLst>
      </pc:sldChg>
      <pc:sldChg chg="del">
        <pc:chgData name="United Horse Coalition" userId="c73c0a87-eedb-49da-a3fd-1f6000d94c41" providerId="ADAL" clId="{BA9D6083-1C86-4A58-9A49-B26CC138D311}" dt="2021-02-18T00:12:01.572" v="8" actId="47"/>
        <pc:sldMkLst>
          <pc:docMk/>
          <pc:sldMk cId="1667015363" sldId="298"/>
        </pc:sldMkLst>
      </pc:sldChg>
      <pc:sldChg chg="del">
        <pc:chgData name="United Horse Coalition" userId="c73c0a87-eedb-49da-a3fd-1f6000d94c41" providerId="ADAL" clId="{BA9D6083-1C86-4A58-9A49-B26CC138D311}" dt="2021-02-18T00:12:02.785" v="9" actId="47"/>
        <pc:sldMkLst>
          <pc:docMk/>
          <pc:sldMk cId="3749689518" sldId="299"/>
        </pc:sldMkLst>
      </pc:sldChg>
      <pc:sldChg chg="del">
        <pc:chgData name="United Horse Coalition" userId="c73c0a87-eedb-49da-a3fd-1f6000d94c41" providerId="ADAL" clId="{BA9D6083-1C86-4A58-9A49-B26CC138D311}" dt="2021-02-18T00:18:56.255" v="294" actId="47"/>
        <pc:sldMkLst>
          <pc:docMk/>
          <pc:sldMk cId="4053973104" sldId="303"/>
        </pc:sldMkLst>
      </pc:sldChg>
      <pc:sldChg chg="del">
        <pc:chgData name="United Horse Coalition" userId="c73c0a87-eedb-49da-a3fd-1f6000d94c41" providerId="ADAL" clId="{BA9D6083-1C86-4A58-9A49-B26CC138D311}" dt="2021-02-18T00:12:36.097" v="12" actId="47"/>
        <pc:sldMkLst>
          <pc:docMk/>
          <pc:sldMk cId="3831811380" sldId="304"/>
        </pc:sldMkLst>
      </pc:sldChg>
      <pc:sldChg chg="modNotesTx">
        <pc:chgData name="United Horse Coalition" userId="c73c0a87-eedb-49da-a3fd-1f6000d94c41" providerId="ADAL" clId="{BA9D6083-1C86-4A58-9A49-B26CC138D311}" dt="2021-02-18T00:28:57.554" v="508" actId="20577"/>
        <pc:sldMkLst>
          <pc:docMk/>
          <pc:sldMk cId="2713388200" sldId="305"/>
        </pc:sldMkLst>
      </pc:sldChg>
      <pc:sldChg chg="del">
        <pc:chgData name="United Horse Coalition" userId="c73c0a87-eedb-49da-a3fd-1f6000d94c41" providerId="ADAL" clId="{BA9D6083-1C86-4A58-9A49-B26CC138D311}" dt="2021-02-18T00:19:08.335" v="295" actId="47"/>
        <pc:sldMkLst>
          <pc:docMk/>
          <pc:sldMk cId="3828584772" sldId="325"/>
        </pc:sldMkLst>
      </pc:sldChg>
      <pc:sldChg chg="del">
        <pc:chgData name="United Horse Coalition" userId="c73c0a87-eedb-49da-a3fd-1f6000d94c41" providerId="ADAL" clId="{BA9D6083-1C86-4A58-9A49-B26CC138D311}" dt="2021-02-18T00:11:27.789" v="0" actId="47"/>
        <pc:sldMkLst>
          <pc:docMk/>
          <pc:sldMk cId="3931581113" sldId="332"/>
        </pc:sldMkLst>
      </pc:sldChg>
      <pc:sldChg chg="del">
        <pc:chgData name="United Horse Coalition" userId="c73c0a87-eedb-49da-a3fd-1f6000d94c41" providerId="ADAL" clId="{BA9D6083-1C86-4A58-9A49-B26CC138D311}" dt="2021-02-18T00:11:43.025" v="6" actId="47"/>
        <pc:sldMkLst>
          <pc:docMk/>
          <pc:sldMk cId="3461435129" sldId="333"/>
        </pc:sldMkLst>
      </pc:sldChg>
      <pc:sldChg chg="del">
        <pc:chgData name="United Horse Coalition" userId="c73c0a87-eedb-49da-a3fd-1f6000d94c41" providerId="ADAL" clId="{BA9D6083-1C86-4A58-9A49-B26CC138D311}" dt="2021-02-18T00:11:44.466" v="7" actId="47"/>
        <pc:sldMkLst>
          <pc:docMk/>
          <pc:sldMk cId="889070694" sldId="334"/>
        </pc:sldMkLst>
      </pc:sldChg>
      <pc:sldChg chg="modNotesTx">
        <pc:chgData name="United Horse Coalition" userId="c73c0a87-eedb-49da-a3fd-1f6000d94c41" providerId="ADAL" clId="{BA9D6083-1C86-4A58-9A49-B26CC138D311}" dt="2021-02-18T00:29:57.762" v="509" actId="6549"/>
        <pc:sldMkLst>
          <pc:docMk/>
          <pc:sldMk cId="339984483" sldId="335"/>
        </pc:sldMkLst>
      </pc:sldChg>
      <pc:sldChg chg="del">
        <pc:chgData name="United Horse Coalition" userId="c73c0a87-eedb-49da-a3fd-1f6000d94c41" providerId="ADAL" clId="{BA9D6083-1C86-4A58-9A49-B26CC138D311}" dt="2021-02-18T00:16:19.457" v="291" actId="47"/>
        <pc:sldMkLst>
          <pc:docMk/>
          <pc:sldMk cId="2740669516" sldId="336"/>
        </pc:sldMkLst>
      </pc:sldChg>
      <pc:sldChg chg="del">
        <pc:chgData name="United Horse Coalition" userId="c73c0a87-eedb-49da-a3fd-1f6000d94c41" providerId="ADAL" clId="{BA9D6083-1C86-4A58-9A49-B26CC138D311}" dt="2021-02-18T00:11:32.785" v="1" actId="47"/>
        <pc:sldMkLst>
          <pc:docMk/>
          <pc:sldMk cId="3052668291" sldId="337"/>
        </pc:sldMkLst>
      </pc:sldChg>
      <pc:sldChg chg="del">
        <pc:chgData name="United Horse Coalition" userId="c73c0a87-eedb-49da-a3fd-1f6000d94c41" providerId="ADAL" clId="{BA9D6083-1C86-4A58-9A49-B26CC138D311}" dt="2021-02-18T00:11:33.600" v="2" actId="47"/>
        <pc:sldMkLst>
          <pc:docMk/>
          <pc:sldMk cId="2083191513" sldId="338"/>
        </pc:sldMkLst>
      </pc:sldChg>
      <pc:sldChg chg="del">
        <pc:chgData name="United Horse Coalition" userId="c73c0a87-eedb-49da-a3fd-1f6000d94c41" providerId="ADAL" clId="{BA9D6083-1C86-4A58-9A49-B26CC138D311}" dt="2021-02-18T00:11:34.363" v="3" actId="47"/>
        <pc:sldMkLst>
          <pc:docMk/>
          <pc:sldMk cId="3334351566" sldId="340"/>
        </pc:sldMkLst>
      </pc:sldChg>
      <pc:sldChg chg="del">
        <pc:chgData name="United Horse Coalition" userId="c73c0a87-eedb-49da-a3fd-1f6000d94c41" providerId="ADAL" clId="{BA9D6083-1C86-4A58-9A49-B26CC138D311}" dt="2021-02-18T00:11:35.228" v="4" actId="47"/>
        <pc:sldMkLst>
          <pc:docMk/>
          <pc:sldMk cId="3606214745" sldId="341"/>
        </pc:sldMkLst>
      </pc:sldChg>
      <pc:sldChg chg="del">
        <pc:chgData name="United Horse Coalition" userId="c73c0a87-eedb-49da-a3fd-1f6000d94c41" providerId="ADAL" clId="{BA9D6083-1C86-4A58-9A49-B26CC138D311}" dt="2021-02-18T00:11:35.910" v="5" actId="47"/>
        <pc:sldMkLst>
          <pc:docMk/>
          <pc:sldMk cId="2808429999" sldId="342"/>
        </pc:sldMkLst>
      </pc:sldChg>
      <pc:sldChg chg="del">
        <pc:chgData name="United Horse Coalition" userId="c73c0a87-eedb-49da-a3fd-1f6000d94c41" providerId="ADAL" clId="{BA9D6083-1C86-4A58-9A49-B26CC138D311}" dt="2021-02-18T00:16:22.270" v="292" actId="47"/>
        <pc:sldMkLst>
          <pc:docMk/>
          <pc:sldMk cId="425110287" sldId="343"/>
        </pc:sldMkLst>
      </pc:sldChg>
      <pc:sldMasterChg chg="del delSldLayout">
        <pc:chgData name="United Horse Coalition" userId="c73c0a87-eedb-49da-a3fd-1f6000d94c41" providerId="ADAL" clId="{BA9D6083-1C86-4A58-9A49-B26CC138D311}" dt="2021-02-18T00:12:46.594" v="15" actId="47"/>
        <pc:sldMasterMkLst>
          <pc:docMk/>
          <pc:sldMasterMk cId="3550416383" sldId="2147483684"/>
        </pc:sldMasterMkLst>
        <pc:sldLayoutChg chg="del">
          <pc:chgData name="United Horse Coalition" userId="c73c0a87-eedb-49da-a3fd-1f6000d94c41" providerId="ADAL" clId="{BA9D6083-1C86-4A58-9A49-B26CC138D311}" dt="2021-02-18T00:12:46.594" v="15" actId="47"/>
          <pc:sldLayoutMkLst>
            <pc:docMk/>
            <pc:sldMasterMk cId="3550416383" sldId="2147483684"/>
            <pc:sldLayoutMk cId="2955060612" sldId="2147483685"/>
          </pc:sldLayoutMkLst>
        </pc:sldLayoutChg>
        <pc:sldLayoutChg chg="del">
          <pc:chgData name="United Horse Coalition" userId="c73c0a87-eedb-49da-a3fd-1f6000d94c41" providerId="ADAL" clId="{BA9D6083-1C86-4A58-9A49-B26CC138D311}" dt="2021-02-18T00:12:46.594" v="15" actId="47"/>
          <pc:sldLayoutMkLst>
            <pc:docMk/>
            <pc:sldMasterMk cId="3550416383" sldId="2147483684"/>
            <pc:sldLayoutMk cId="1855119" sldId="2147483686"/>
          </pc:sldLayoutMkLst>
        </pc:sldLayoutChg>
        <pc:sldLayoutChg chg="del">
          <pc:chgData name="United Horse Coalition" userId="c73c0a87-eedb-49da-a3fd-1f6000d94c41" providerId="ADAL" clId="{BA9D6083-1C86-4A58-9A49-B26CC138D311}" dt="2021-02-18T00:12:46.594" v="15" actId="47"/>
          <pc:sldLayoutMkLst>
            <pc:docMk/>
            <pc:sldMasterMk cId="3550416383" sldId="2147483684"/>
            <pc:sldLayoutMk cId="2628259817" sldId="2147483687"/>
          </pc:sldLayoutMkLst>
        </pc:sldLayoutChg>
        <pc:sldLayoutChg chg="del">
          <pc:chgData name="United Horse Coalition" userId="c73c0a87-eedb-49da-a3fd-1f6000d94c41" providerId="ADAL" clId="{BA9D6083-1C86-4A58-9A49-B26CC138D311}" dt="2021-02-18T00:12:46.594" v="15" actId="47"/>
          <pc:sldLayoutMkLst>
            <pc:docMk/>
            <pc:sldMasterMk cId="3550416383" sldId="2147483684"/>
            <pc:sldLayoutMk cId="4049273000" sldId="2147483688"/>
          </pc:sldLayoutMkLst>
        </pc:sldLayoutChg>
        <pc:sldLayoutChg chg="del">
          <pc:chgData name="United Horse Coalition" userId="c73c0a87-eedb-49da-a3fd-1f6000d94c41" providerId="ADAL" clId="{BA9D6083-1C86-4A58-9A49-B26CC138D311}" dt="2021-02-18T00:12:46.594" v="15" actId="47"/>
          <pc:sldLayoutMkLst>
            <pc:docMk/>
            <pc:sldMasterMk cId="3550416383" sldId="2147483684"/>
            <pc:sldLayoutMk cId="1535831851" sldId="2147483689"/>
          </pc:sldLayoutMkLst>
        </pc:sldLayoutChg>
        <pc:sldLayoutChg chg="del">
          <pc:chgData name="United Horse Coalition" userId="c73c0a87-eedb-49da-a3fd-1f6000d94c41" providerId="ADAL" clId="{BA9D6083-1C86-4A58-9A49-B26CC138D311}" dt="2021-02-18T00:12:46.594" v="15" actId="47"/>
          <pc:sldLayoutMkLst>
            <pc:docMk/>
            <pc:sldMasterMk cId="3550416383" sldId="2147483684"/>
            <pc:sldLayoutMk cId="491362768" sldId="2147483690"/>
          </pc:sldLayoutMkLst>
        </pc:sldLayoutChg>
        <pc:sldLayoutChg chg="del">
          <pc:chgData name="United Horse Coalition" userId="c73c0a87-eedb-49da-a3fd-1f6000d94c41" providerId="ADAL" clId="{BA9D6083-1C86-4A58-9A49-B26CC138D311}" dt="2021-02-18T00:12:46.594" v="15" actId="47"/>
          <pc:sldLayoutMkLst>
            <pc:docMk/>
            <pc:sldMasterMk cId="3550416383" sldId="2147483684"/>
            <pc:sldLayoutMk cId="3046936799" sldId="2147483691"/>
          </pc:sldLayoutMkLst>
        </pc:sldLayoutChg>
        <pc:sldLayoutChg chg="del">
          <pc:chgData name="United Horse Coalition" userId="c73c0a87-eedb-49da-a3fd-1f6000d94c41" providerId="ADAL" clId="{BA9D6083-1C86-4A58-9A49-B26CC138D311}" dt="2021-02-18T00:12:46.594" v="15" actId="47"/>
          <pc:sldLayoutMkLst>
            <pc:docMk/>
            <pc:sldMasterMk cId="3550416383" sldId="2147483684"/>
            <pc:sldLayoutMk cId="1394398330" sldId="2147483692"/>
          </pc:sldLayoutMkLst>
        </pc:sldLayoutChg>
        <pc:sldLayoutChg chg="del">
          <pc:chgData name="United Horse Coalition" userId="c73c0a87-eedb-49da-a3fd-1f6000d94c41" providerId="ADAL" clId="{BA9D6083-1C86-4A58-9A49-B26CC138D311}" dt="2021-02-18T00:12:46.594" v="15" actId="47"/>
          <pc:sldLayoutMkLst>
            <pc:docMk/>
            <pc:sldMasterMk cId="3550416383" sldId="2147483684"/>
            <pc:sldLayoutMk cId="2662432602" sldId="2147483693"/>
          </pc:sldLayoutMkLst>
        </pc:sldLayoutChg>
        <pc:sldLayoutChg chg="del">
          <pc:chgData name="United Horse Coalition" userId="c73c0a87-eedb-49da-a3fd-1f6000d94c41" providerId="ADAL" clId="{BA9D6083-1C86-4A58-9A49-B26CC138D311}" dt="2021-02-18T00:12:46.594" v="15" actId="47"/>
          <pc:sldLayoutMkLst>
            <pc:docMk/>
            <pc:sldMasterMk cId="3550416383" sldId="2147483684"/>
            <pc:sldLayoutMk cId="2563514801" sldId="2147483694"/>
          </pc:sldLayoutMkLst>
        </pc:sldLayoutChg>
        <pc:sldLayoutChg chg="del">
          <pc:chgData name="United Horse Coalition" userId="c73c0a87-eedb-49da-a3fd-1f6000d94c41" providerId="ADAL" clId="{BA9D6083-1C86-4A58-9A49-B26CC138D311}" dt="2021-02-18T00:12:46.594" v="15" actId="47"/>
          <pc:sldLayoutMkLst>
            <pc:docMk/>
            <pc:sldMasterMk cId="3550416383" sldId="2147483684"/>
            <pc:sldLayoutMk cId="2972042931"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040B3D9-4262-47A9-B05E-B53F114E6EC8}" type="datetimeFigureOut">
              <a:rPr lang="en-US" smtClean="0"/>
              <a:t>2/17/2021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14C0087-5290-4EAA-B382-BF3CCF6CB201}" type="slidenum">
              <a:rPr lang="en-US" smtClean="0"/>
              <a:t>‹#›</a:t>
            </a:fld>
            <a:endParaRPr lang="en-US"/>
          </a:p>
        </p:txBody>
      </p:sp>
    </p:spTree>
    <p:extLst>
      <p:ext uri="{BB962C8B-B14F-4D97-AF65-F5344CB8AC3E}">
        <p14:creationId xmlns:p14="http://schemas.microsoft.com/office/powerpoint/2010/main" val="1871162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900" dirty="0">
              <a:solidFill>
                <a:srgbClr val="000000"/>
              </a:solidFill>
              <a:latin typeface="Verdana" panose="020B0604030504040204" pitchFamily="34" charset="0"/>
            </a:endParaRPr>
          </a:p>
          <a:p>
            <a:r>
              <a:rPr lang="en-US" sz="1900" dirty="0">
                <a:solidFill>
                  <a:srgbClr val="000000"/>
                </a:solidFill>
                <a:latin typeface="Verdana" panose="020B0604030504040204" pitchFamily="34" charset="0"/>
              </a:rPr>
              <a:t> My name is _______________. I work for ___________________, but am here today representing the United Horse Coalition through their Ambassador program. I’d like to share information about the organization and offer examples of how you can help decrease the number of at-risk horses, as well as help those who are in transition. 	</a:t>
            </a:r>
          </a:p>
          <a:p>
            <a:endParaRPr lang="en-US" dirty="0"/>
          </a:p>
        </p:txBody>
      </p:sp>
      <p:sp>
        <p:nvSpPr>
          <p:cNvPr id="4" name="Slide Number Placeholder 3"/>
          <p:cNvSpPr>
            <a:spLocks noGrp="1"/>
          </p:cNvSpPr>
          <p:nvPr>
            <p:ph type="sldNum" sz="quarter" idx="5"/>
          </p:nvPr>
        </p:nvSpPr>
        <p:spPr/>
        <p:txBody>
          <a:bodyPr/>
          <a:lstStyle/>
          <a:p>
            <a:fld id="{914C0087-5290-4EAA-B382-BF3CCF6CB201}" type="slidenum">
              <a:rPr lang="en-US" smtClean="0"/>
              <a:t>1</a:t>
            </a:fld>
            <a:endParaRPr lang="en-US"/>
          </a:p>
        </p:txBody>
      </p:sp>
    </p:spTree>
    <p:extLst>
      <p:ext uri="{BB962C8B-B14F-4D97-AF65-F5344CB8AC3E}">
        <p14:creationId xmlns:p14="http://schemas.microsoft.com/office/powerpoint/2010/main" val="3127518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our Educational Materials are uploaded onto our website for our Members to utilize, as well as the general public.  </a:t>
            </a:r>
          </a:p>
          <a:p>
            <a:endParaRPr lang="en-US" dirty="0"/>
          </a:p>
          <a:p>
            <a:r>
              <a:rPr lang="en-US" dirty="0"/>
              <a:t>Anyone is welcome to use them at events, or to pass out to your organization's clientele.  </a:t>
            </a:r>
          </a:p>
          <a:p>
            <a:endParaRPr lang="en-US" dirty="0"/>
          </a:p>
          <a:p>
            <a:pPr marL="362480" indent="-362480">
              <a:lnSpc>
                <a:spcPct val="106000"/>
              </a:lnSpc>
              <a:spcAft>
                <a:spcPts val="846"/>
              </a:spcAft>
              <a:buFont typeface="Wingdings" panose="05000000000000000000" pitchFamily="2" charset="2"/>
              <a:buChar char=""/>
              <a:tabLst>
                <a:tab pos="483306" algn="l"/>
              </a:tabLst>
            </a:pPr>
            <a:r>
              <a:rPr lang="en-US" sz="1900" dirty="0">
                <a:latin typeface="Calibri" panose="020F0502020204030204" pitchFamily="34" charset="0"/>
                <a:ea typeface="Calibri" panose="020F0502020204030204" pitchFamily="34" charset="0"/>
                <a:cs typeface="Calibri" panose="020F0502020204030204" pitchFamily="34" charset="0"/>
              </a:rPr>
              <a:t>The UHC Owning Responsibly Booklet, contains all its materials and topics on Responsible Ownership of everything you wanted to know about being a Responsible Owner.  It is available in PDF form for anyone to use, and we encourage you to use it!  It can be a great tool for potential adopters, and new horse owners, and even current ones as there is information in there, a lot of owners haven’t thought about.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6000"/>
              </a:lnSpc>
              <a:spcAft>
                <a:spcPts val="846"/>
              </a:spcAft>
              <a:buFont typeface="Wingdings" panose="05000000000000000000" pitchFamily="2" charset="2"/>
              <a:buChar char=""/>
              <a:tabLst>
                <a:tab pos="483306" algn="l"/>
              </a:tabLst>
            </a:pPr>
            <a:r>
              <a:rPr lang="en-US" sz="1900" dirty="0">
                <a:latin typeface="Calibri" panose="020F0502020204030204" pitchFamily="34" charset="0"/>
                <a:ea typeface="Calibri" panose="020F0502020204030204" pitchFamily="34" charset="0"/>
                <a:cs typeface="Calibri" panose="020F0502020204030204" pitchFamily="34" charset="0"/>
              </a:rPr>
              <a:t>A brochure on Rehabilitating the Neglected Horse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6000"/>
              </a:lnSpc>
              <a:spcAft>
                <a:spcPts val="846"/>
              </a:spcAft>
              <a:buFont typeface="Wingdings" panose="05000000000000000000" pitchFamily="2" charset="2"/>
              <a:buChar char=""/>
              <a:tabLst>
                <a:tab pos="483306" algn="l"/>
              </a:tabLst>
            </a:pPr>
            <a:r>
              <a:rPr lang="en-US" sz="1900" dirty="0">
                <a:latin typeface="Calibri" panose="020F0502020204030204" pitchFamily="34" charset="0"/>
                <a:ea typeface="Calibri" panose="020F0502020204030204" pitchFamily="34" charset="0"/>
                <a:cs typeface="Calibri" panose="020F0502020204030204" pitchFamily="34" charset="0"/>
              </a:rPr>
              <a:t>Information on Is Horse Ownership Right for Me? Should I be taking lessons, should I try leasing first?  Or am I ready to dive on in and become a horse owner?</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6000"/>
              </a:lnSpc>
              <a:spcAft>
                <a:spcPts val="846"/>
              </a:spcAft>
              <a:buFont typeface="Wingdings" panose="05000000000000000000" pitchFamily="2" charset="2"/>
              <a:buChar char=""/>
              <a:tabLst>
                <a:tab pos="483306" algn="l"/>
              </a:tabLst>
            </a:pPr>
            <a:r>
              <a:rPr lang="en-US" sz="1900" dirty="0">
                <a:latin typeface="Calibri" panose="020F0502020204030204" pitchFamily="34" charset="0"/>
                <a:ea typeface="Calibri" panose="020F0502020204030204" pitchFamily="34" charset="0"/>
                <a:cs typeface="Calibri" panose="020F0502020204030204" pitchFamily="34" charset="0"/>
              </a:rPr>
              <a:t>Our Responsible Breeding brochure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6000"/>
              </a:lnSpc>
              <a:spcAft>
                <a:spcPts val="846"/>
              </a:spcAft>
              <a:buFont typeface="Wingdings" panose="05000000000000000000" pitchFamily="2" charset="2"/>
              <a:buChar char=""/>
              <a:tabLst>
                <a:tab pos="483306" algn="l"/>
              </a:tabLst>
            </a:pPr>
            <a:r>
              <a:rPr lang="en-US" sz="1900" dirty="0">
                <a:latin typeface="Calibri" panose="020F0502020204030204" pitchFamily="34" charset="0"/>
                <a:ea typeface="Calibri" panose="020F0502020204030204" pitchFamily="34" charset="0"/>
                <a:cs typeface="Calibri" panose="020F0502020204030204" pitchFamily="34" charset="0"/>
              </a:rPr>
              <a:t>Information on Finding the Right Horse, so information on how to responsibly acquire your next horse, whether you purchase or adopt.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6000"/>
              </a:lnSpc>
              <a:spcAft>
                <a:spcPts val="846"/>
              </a:spcAft>
              <a:buFont typeface="Wingdings" panose="05000000000000000000" pitchFamily="2" charset="2"/>
              <a:buChar char=""/>
              <a:tabLst>
                <a:tab pos="483306" algn="l"/>
              </a:tabLst>
            </a:pPr>
            <a:r>
              <a:rPr lang="en-US" sz="1900" dirty="0">
                <a:latin typeface="Calibri" panose="020F0502020204030204" pitchFamily="34" charset="0"/>
                <a:ea typeface="Calibri" panose="020F0502020204030204" pitchFamily="34" charset="0"/>
                <a:cs typeface="Calibri" panose="020F0502020204030204" pitchFamily="34" charset="0"/>
              </a:rPr>
              <a:t>Options for Owners Who Can No Longer Keep Their Horse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6000"/>
              </a:lnSpc>
              <a:spcAft>
                <a:spcPts val="846"/>
              </a:spcAft>
              <a:buFont typeface="Wingdings" panose="05000000000000000000" pitchFamily="2" charset="2"/>
              <a:buChar char=""/>
              <a:tabLst>
                <a:tab pos="483306" algn="l"/>
              </a:tabLst>
            </a:pPr>
            <a:r>
              <a:rPr lang="en-US" sz="1900" dirty="0">
                <a:latin typeface="Calibri" panose="020F0502020204030204" pitchFamily="34" charset="0"/>
                <a:ea typeface="Calibri" panose="020F0502020204030204" pitchFamily="34" charset="0"/>
                <a:cs typeface="Calibri" panose="020F0502020204030204" pitchFamily="34" charset="0"/>
              </a:rPr>
              <a:t>Estate Planning for Your Horse, which is something a lot of people don’t necessarily think about, but its incredibly important to do so.</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6000"/>
              </a:lnSpc>
              <a:spcAft>
                <a:spcPts val="846"/>
              </a:spcAft>
              <a:buFont typeface="Wingdings" panose="05000000000000000000" pitchFamily="2" charset="2"/>
              <a:buChar char=""/>
              <a:tabLst>
                <a:tab pos="483306" algn="l"/>
              </a:tabLst>
            </a:pPr>
            <a:r>
              <a:rPr lang="en-US" sz="1900" dirty="0">
                <a:latin typeface="Calibri" panose="020F0502020204030204" pitchFamily="34" charset="0"/>
                <a:ea typeface="Calibri" panose="020F0502020204030204" pitchFamily="34" charset="0"/>
                <a:cs typeface="Calibri" panose="020F0502020204030204" pitchFamily="34" charset="0"/>
              </a:rPr>
              <a:t>Questions to Ask When Rehoming or Surrendering a Horse, because its important to research where your horse is going, does the facility have a good reputation?  Do they follow any sort of welfare guidelines? Are they accredited?  What is their euthanasia policy?  This form is scheduled to be updated for 2021.</a:t>
            </a:r>
          </a:p>
          <a:p>
            <a:pPr marL="362480" indent="-362480">
              <a:lnSpc>
                <a:spcPct val="106000"/>
              </a:lnSpc>
              <a:spcAft>
                <a:spcPts val="846"/>
              </a:spcAft>
              <a:buFont typeface="Wingdings" panose="05000000000000000000" pitchFamily="2" charset="2"/>
              <a:buChar char=""/>
              <a:tabLst>
                <a:tab pos="483306" algn="l"/>
              </a:tabLst>
            </a:pPr>
            <a:r>
              <a:rPr lang="en-US" sz="1900" dirty="0">
                <a:latin typeface="Calibri" panose="020F0502020204030204" pitchFamily="34" charset="0"/>
                <a:ea typeface="Calibri" panose="020F0502020204030204" pitchFamily="34" charset="0"/>
                <a:cs typeface="Calibri" panose="020F0502020204030204" pitchFamily="34" charset="0"/>
              </a:rPr>
              <a:t>Information on Programs that Extend the Useful Lives of Horses, so maybe your horse can’t compete anymore, but they might be perfectly suitable for another vocation.</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6000"/>
              </a:lnSpc>
              <a:spcAft>
                <a:spcPts val="846"/>
              </a:spcAft>
              <a:buFont typeface="Wingdings" panose="05000000000000000000" pitchFamily="2" charset="2"/>
              <a:buChar char=""/>
              <a:tabLst>
                <a:tab pos="483306" algn="l"/>
              </a:tabLst>
            </a:pPr>
            <a:r>
              <a:rPr lang="en-US" sz="1900" dirty="0">
                <a:latin typeface="Calibri" panose="020F0502020204030204" pitchFamily="34" charset="0"/>
                <a:ea typeface="Calibri" panose="020F0502020204030204" pitchFamily="34" charset="0"/>
                <a:cs typeface="Calibri" panose="020F0502020204030204" pitchFamily="34" charset="0"/>
              </a:rPr>
              <a:t>End of Life Decisions and Euthanasia, as well as disposal options for equines which is a such a hard topic to broach, but one that we all will come across at one point or another and having that preparation and knowledge in advance goes a long way to helping make these tough decisions a little bit easier if you are prepared for them, that way it doesn’t become something to avoid or be afraid of.</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marL="362480" indent="-362480">
              <a:lnSpc>
                <a:spcPct val="106000"/>
              </a:lnSpc>
              <a:spcAft>
                <a:spcPts val="846"/>
              </a:spcAft>
              <a:buFont typeface="Wingdings" panose="05000000000000000000" pitchFamily="2" charset="2"/>
              <a:buChar char=""/>
              <a:tabLst>
                <a:tab pos="483306" algn="l"/>
              </a:tabLst>
            </a:pPr>
            <a:r>
              <a:rPr lang="en-US" sz="1900" dirty="0">
                <a:latin typeface="Calibri" panose="020F0502020204030204" pitchFamily="34" charset="0"/>
                <a:ea typeface="Calibri" panose="020F0502020204030204" pitchFamily="34" charset="0"/>
                <a:cs typeface="Calibri" panose="020F0502020204030204" pitchFamily="34" charset="0"/>
              </a:rPr>
              <a:t>All of these materials and more are uploaded onto our website for our Members to utilize as well as the general public. </a:t>
            </a:r>
            <a:endParaRPr lang="en-US" dirty="0"/>
          </a:p>
        </p:txBody>
      </p:sp>
      <p:sp>
        <p:nvSpPr>
          <p:cNvPr id="4" name="Slide Number Placeholder 3"/>
          <p:cNvSpPr>
            <a:spLocks noGrp="1"/>
          </p:cNvSpPr>
          <p:nvPr>
            <p:ph type="sldNum" sz="quarter" idx="5"/>
          </p:nvPr>
        </p:nvSpPr>
        <p:spPr/>
        <p:txBody>
          <a:bodyPr/>
          <a:lstStyle/>
          <a:p>
            <a:fld id="{B6834C95-0033-4C8E-8C30-6BA4D77FA184}" type="slidenum">
              <a:rPr lang="en-US" smtClean="0"/>
              <a:t>10</a:t>
            </a:fld>
            <a:endParaRPr lang="en-US"/>
          </a:p>
        </p:txBody>
      </p:sp>
    </p:spTree>
    <p:extLst>
      <p:ext uri="{BB962C8B-B14F-4D97-AF65-F5344CB8AC3E}">
        <p14:creationId xmlns:p14="http://schemas.microsoft.com/office/powerpoint/2010/main" val="2980164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UHC also creates educational materials on an as needed basis.</a:t>
            </a:r>
          </a:p>
        </p:txBody>
      </p:sp>
      <p:sp>
        <p:nvSpPr>
          <p:cNvPr id="4" name="Slide Number Placeholder 3"/>
          <p:cNvSpPr>
            <a:spLocks noGrp="1"/>
          </p:cNvSpPr>
          <p:nvPr>
            <p:ph type="sldNum" sz="quarter" idx="5"/>
          </p:nvPr>
        </p:nvSpPr>
        <p:spPr/>
        <p:txBody>
          <a:bodyPr/>
          <a:lstStyle/>
          <a:p>
            <a:fld id="{B6834C95-0033-4C8E-8C30-6BA4D77FA184}" type="slidenum">
              <a:rPr lang="en-US" smtClean="0"/>
              <a:t>11</a:t>
            </a:fld>
            <a:endParaRPr lang="en-US"/>
          </a:p>
        </p:txBody>
      </p:sp>
    </p:spTree>
    <p:extLst>
      <p:ext uri="{BB962C8B-B14F-4D97-AF65-F5344CB8AC3E}">
        <p14:creationId xmlns:p14="http://schemas.microsoft.com/office/powerpoint/2010/main" val="3376947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Another important educational material, is the UHC Join the Effort booklet which is getting an update and an overhaul for 2021.  On the UHC website this booklet has also been titled Best Practices:  How your organization can help Unwanted Horses</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This booklet was originally put together to help industry organizations and individuals institute activities and programs to help at-risk horses and those in transition. </a:t>
            </a:r>
          </a:p>
          <a:p>
            <a:pPr>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It’s a means to share what other organizations and individuals are already doing, to be able to provide guidance and ideas to other organizations and individuals about how they can jump on board as well. </a:t>
            </a:r>
          </a:p>
          <a:p>
            <a:pPr>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It’s also important to note that this document is a living document, meaning it changes as new programs are developed.</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14C0087-5290-4EAA-B382-BF3CCF6CB201}" type="slidenum">
              <a:rPr lang="en-US" smtClean="0"/>
              <a:t>12</a:t>
            </a:fld>
            <a:endParaRPr lang="en-US"/>
          </a:p>
        </p:txBody>
      </p:sp>
    </p:spTree>
    <p:extLst>
      <p:ext uri="{BB962C8B-B14F-4D97-AF65-F5344CB8AC3E}">
        <p14:creationId xmlns:p14="http://schemas.microsoft.com/office/powerpoint/2010/main" val="2991399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20788"/>
            <a:ext cx="5854700" cy="3292475"/>
          </a:xfrm>
        </p:spPr>
      </p:sp>
      <p:sp>
        <p:nvSpPr>
          <p:cNvPr id="3" name="Notes Placeholder 2"/>
          <p:cNvSpPr>
            <a:spLocks noGrp="1"/>
          </p:cNvSpPr>
          <p:nvPr>
            <p:ph type="body" idx="1"/>
          </p:nvPr>
        </p:nvSpPr>
        <p:spPr/>
        <p:txBody>
          <a:bodyPr/>
          <a:lstStyle/>
          <a:p>
            <a:pPr defTabSz="966612">
              <a:defRPr/>
            </a:pPr>
            <a:r>
              <a:rPr lang="en-US" sz="1300" dirty="0"/>
              <a:t>Mission of the Equine Welfare Data Collective</a:t>
            </a:r>
          </a:p>
          <a:p>
            <a:pPr defTabSz="966612">
              <a:defRPr/>
            </a:pPr>
            <a:endParaRPr lang="en-US" sz="1300" dirty="0"/>
          </a:p>
          <a:p>
            <a:r>
              <a:rPr lang="en-US" dirty="0"/>
              <a:t>Our overarching goal is to provide the critical data needed to drive program development, identify areas of concern, and allows equine welfare organizations, industry leaders, and municipal bodies to address needs within their community. </a:t>
            </a:r>
          </a:p>
        </p:txBody>
      </p:sp>
      <p:sp>
        <p:nvSpPr>
          <p:cNvPr id="4" name="Slide Number Placeholder 3"/>
          <p:cNvSpPr>
            <a:spLocks noGrp="1"/>
          </p:cNvSpPr>
          <p:nvPr>
            <p:ph type="sldNum" sz="quarter" idx="10"/>
          </p:nvPr>
        </p:nvSpPr>
        <p:spPr/>
        <p:txBody>
          <a:bodyPr/>
          <a:lstStyle/>
          <a:p>
            <a:pPr defTabSz="966612">
              <a:defRPr/>
            </a:pPr>
            <a:fld id="{CE8A1427-171C-43A8-8454-2AC9E3DC1CE1}" type="slidenum">
              <a:rPr lang="en-US">
                <a:solidFill>
                  <a:prstClr val="black"/>
                </a:solidFill>
                <a:latin typeface="Calibri" panose="020F0502020204030204"/>
              </a:rPr>
              <a:pPr defTabSz="966612">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731558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20788"/>
            <a:ext cx="5854700" cy="3292475"/>
          </a:xfrm>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we do:</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used our initial research phase to build a database of all equine welfare organizations within the US that assist at-risk equines and those in transition.</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Many of our data points represent over 30% of this equine welfare organization population.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Since our inception we’ve published multiple reports, available free on our website, and are constantly working on our next publication.</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We’ve developed an ambassador program to engage not only the greater community equine welfare organizations, but the equine industry as a whole. EWDC Ambassadors are invited to sit in on round table discussions, share promotional materials about the EWDC, and provide crucial feedback on our data collection.</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As we’ve grown we’ve needed to expand our man power, and we’ve done so by building out a robust intern program. At any point in time we have 2-3 interns that assist with participation recruitment, marketing, preliminary research (i.e. finding new orgs to add to our database), and database management. </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Finally, we identified in our first report that over 50% of all equine welfare organizations rely on paper record keeping systems or a combination of spreadsheets and paper record keeping. We feel record keeping is a critical aspect of good data collection and launched an education initiative to help organization identify and begin initializing software solutions to assist them in their record keeping needs. </a:t>
            </a:r>
          </a:p>
          <a:p>
            <a:endParaRPr lang="en-US" dirty="0"/>
          </a:p>
        </p:txBody>
      </p:sp>
      <p:sp>
        <p:nvSpPr>
          <p:cNvPr id="4" name="Slide Number Placeholder 3"/>
          <p:cNvSpPr>
            <a:spLocks noGrp="1"/>
          </p:cNvSpPr>
          <p:nvPr>
            <p:ph type="sldNum" sz="quarter" idx="10"/>
          </p:nvPr>
        </p:nvSpPr>
        <p:spPr/>
        <p:txBody>
          <a:bodyPr/>
          <a:lstStyle/>
          <a:p>
            <a:pPr defTabSz="966612">
              <a:defRPr/>
            </a:pPr>
            <a:fld id="{CE8A1427-171C-43A8-8454-2AC9E3DC1CE1}" type="slidenum">
              <a:rPr lang="en-US">
                <a:solidFill>
                  <a:prstClr val="black"/>
                </a:solidFill>
                <a:latin typeface="Calibri" panose="020F0502020204030204"/>
              </a:rPr>
              <a:pPr defTabSz="966612">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010096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solidFill>
                  <a:srgbClr val="000000"/>
                </a:solidFill>
                <a:latin typeface="Verdana" panose="020B0604030504040204" pitchFamily="34" charset="0"/>
              </a:rPr>
              <a:t>So to wrap things up,  we’d like to go over some of the things you can do on a personal level to help at-risk horses, or even your own horse.  	</a:t>
            </a:r>
          </a:p>
          <a:p>
            <a:r>
              <a:rPr lang="en-US" sz="1900" dirty="0">
                <a:solidFill>
                  <a:srgbClr val="000000"/>
                </a:solidFill>
                <a:latin typeface="Verdana" panose="020B0604030504040204" pitchFamily="34" charset="0"/>
              </a:rPr>
              <a:t>	</a:t>
            </a:r>
          </a:p>
          <a:p>
            <a:pPr marL="302066" indent="-302066">
              <a:lnSpc>
                <a:spcPct val="90000"/>
              </a:lnSpc>
              <a:spcAft>
                <a:spcPts val="1269"/>
              </a:spcAft>
              <a:buFont typeface="Arial" panose="020B0604020202020204" pitchFamily="34" charset="0"/>
              <a:buChar char="•"/>
            </a:pPr>
            <a:r>
              <a:rPr lang="en-US" altLang="en-US" sz="1300" dirty="0"/>
              <a:t>Own Responsibly</a:t>
            </a:r>
          </a:p>
          <a:p>
            <a:pPr marL="302066" indent="-302066">
              <a:lnSpc>
                <a:spcPct val="90000"/>
              </a:lnSpc>
              <a:spcAft>
                <a:spcPts val="1269"/>
              </a:spcAft>
              <a:buFont typeface="Arial" panose="020B0604020202020204" pitchFamily="34" charset="0"/>
              <a:buChar char="•"/>
            </a:pPr>
            <a:r>
              <a:rPr lang="en-US" altLang="en-US" sz="1300" dirty="0"/>
              <a:t>Have contingency plans in place for your horse</a:t>
            </a:r>
          </a:p>
          <a:p>
            <a:pPr marL="302066" indent="-302066">
              <a:lnSpc>
                <a:spcPct val="90000"/>
              </a:lnSpc>
              <a:spcAft>
                <a:spcPts val="1269"/>
              </a:spcAft>
              <a:buFont typeface="Arial" panose="020B0604020202020204" pitchFamily="34" charset="0"/>
              <a:buChar char="•"/>
            </a:pPr>
            <a:r>
              <a:rPr lang="en-US" altLang="en-US" sz="1300" dirty="0"/>
              <a:t>Include your horse in your Estate Planning</a:t>
            </a:r>
          </a:p>
          <a:p>
            <a:pPr marL="302066" indent="-302066">
              <a:lnSpc>
                <a:spcPct val="90000"/>
              </a:lnSpc>
              <a:spcAft>
                <a:spcPts val="1269"/>
              </a:spcAft>
              <a:buFont typeface="Arial" panose="020B0604020202020204" pitchFamily="34" charset="0"/>
              <a:buChar char="•"/>
            </a:pPr>
            <a:r>
              <a:rPr lang="en-US" altLang="en-US" sz="1300" dirty="0"/>
              <a:t>Breed Responsibly</a:t>
            </a:r>
          </a:p>
          <a:p>
            <a:pPr marL="302066" indent="-302066">
              <a:lnSpc>
                <a:spcPct val="90000"/>
              </a:lnSpc>
              <a:spcAft>
                <a:spcPts val="1269"/>
              </a:spcAft>
              <a:buFont typeface="Arial" panose="020B0604020202020204" pitchFamily="34" charset="0"/>
              <a:buChar char="•"/>
            </a:pPr>
            <a:r>
              <a:rPr lang="en-US" altLang="en-US" sz="1300" dirty="0"/>
              <a:t>Join the UHC Ambassador Program</a:t>
            </a:r>
          </a:p>
          <a:p>
            <a:pPr marL="302066" indent="-302066">
              <a:lnSpc>
                <a:spcPct val="90000"/>
              </a:lnSpc>
              <a:spcAft>
                <a:spcPts val="1269"/>
              </a:spcAft>
              <a:buFont typeface="Arial" panose="020B0604020202020204" pitchFamily="34" charset="0"/>
              <a:buChar char="•"/>
            </a:pPr>
            <a:r>
              <a:rPr lang="en-US" altLang="en-US" sz="1300" dirty="0"/>
              <a:t>Volunteer at rescues or rehoming facilities</a:t>
            </a:r>
          </a:p>
          <a:p>
            <a:pPr marL="302066" indent="-302066">
              <a:lnSpc>
                <a:spcPct val="90000"/>
              </a:lnSpc>
              <a:spcAft>
                <a:spcPts val="1269"/>
              </a:spcAft>
              <a:buFont typeface="Arial" panose="020B0604020202020204" pitchFamily="34" charset="0"/>
              <a:buChar char="•"/>
            </a:pPr>
            <a:r>
              <a:rPr lang="en-US" altLang="en-US" sz="1300" dirty="0"/>
              <a:t>Donate to UHC or your local rescue – </a:t>
            </a:r>
            <a:br>
              <a:rPr lang="en-US" altLang="en-US" sz="1300" dirty="0"/>
            </a:br>
            <a:r>
              <a:rPr lang="en-US" altLang="en-US" sz="1300" dirty="0"/>
              <a:t>or help raise funds.</a:t>
            </a:r>
          </a:p>
          <a:p>
            <a:pPr marL="302066" indent="-302066">
              <a:lnSpc>
                <a:spcPct val="90000"/>
              </a:lnSpc>
              <a:spcAft>
                <a:spcPts val="1269"/>
              </a:spcAft>
              <a:buFont typeface="Arial" panose="020B0604020202020204" pitchFamily="34" charset="0"/>
              <a:buChar char="•"/>
            </a:pPr>
            <a:r>
              <a:rPr lang="en-US" altLang="en-US" sz="1300" dirty="0"/>
              <a:t>Share UHC materials on Responsible Ownership</a:t>
            </a:r>
          </a:p>
          <a:p>
            <a:endParaRPr lang="en-US" dirty="0"/>
          </a:p>
        </p:txBody>
      </p:sp>
      <p:sp>
        <p:nvSpPr>
          <p:cNvPr id="4" name="Slide Number Placeholder 3"/>
          <p:cNvSpPr>
            <a:spLocks noGrp="1"/>
          </p:cNvSpPr>
          <p:nvPr>
            <p:ph type="sldNum" sz="quarter" idx="5"/>
          </p:nvPr>
        </p:nvSpPr>
        <p:spPr/>
        <p:txBody>
          <a:bodyPr/>
          <a:lstStyle/>
          <a:p>
            <a:fld id="{914C0087-5290-4EAA-B382-BF3CCF6CB201}" type="slidenum">
              <a:rPr lang="en-US" smtClean="0"/>
              <a:t>15</a:t>
            </a:fld>
            <a:endParaRPr lang="en-US"/>
          </a:p>
        </p:txBody>
      </p:sp>
    </p:spTree>
    <p:extLst>
      <p:ext uri="{BB962C8B-B14F-4D97-AF65-F5344CB8AC3E}">
        <p14:creationId xmlns:p14="http://schemas.microsoft.com/office/powerpoint/2010/main" val="2324319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900" dirty="0">
                <a:solidFill>
                  <a:srgbClr val="000000"/>
                </a:solidFill>
                <a:latin typeface="Verdana" panose="020B0604030504040204" pitchFamily="34" charset="0"/>
              </a:rPr>
              <a:t>If you work in the horse industry, consider designating one person to spearhead the effort, and consult the UHC “Join the Effort” handbook for ideas.</a:t>
            </a:r>
          </a:p>
          <a:p>
            <a:pPr defTabSz="966612">
              <a:defRPr/>
            </a:pPr>
            <a:endParaRPr lang="en-US" sz="1900" dirty="0">
              <a:solidFill>
                <a:srgbClr val="000000"/>
              </a:solidFill>
              <a:latin typeface="Verdana" panose="020B0604030504040204" pitchFamily="34" charset="0"/>
            </a:endParaRPr>
          </a:p>
          <a:p>
            <a:pPr defTabSz="966612">
              <a:defRPr/>
            </a:pPr>
            <a:r>
              <a:rPr lang="en-US" sz="1900" dirty="0">
                <a:solidFill>
                  <a:srgbClr val="000000"/>
                </a:solidFill>
                <a:latin typeface="Verdana" panose="020B0604030504040204" pitchFamily="34" charset="0"/>
              </a:rPr>
              <a:t>One simple activity is to dedicate a small section of your website to the UHC, and resources for owners. 	</a:t>
            </a:r>
          </a:p>
          <a:p>
            <a:endParaRPr lang="en-US" dirty="0"/>
          </a:p>
          <a:p>
            <a:pPr marR="2421"/>
            <a:r>
              <a:rPr lang="en-US" sz="1900" dirty="0">
                <a:latin typeface="Verdana" panose="020B0604030504040204" pitchFamily="34" charset="0"/>
              </a:rPr>
              <a:t>Most importantly, the UHC aims to find common ground and work together to prevent horses from becoming at-risk – consider becoming a member today!</a:t>
            </a:r>
          </a:p>
          <a:p>
            <a:endParaRPr lang="en-US" sz="1900" dirty="0">
              <a:latin typeface="Verdana" panose="020B0604030504040204" pitchFamily="34" charset="0"/>
            </a:endParaRPr>
          </a:p>
          <a:p>
            <a:r>
              <a:rPr lang="en-US" sz="1900" dirty="0">
                <a:latin typeface="Verdana" panose="020B0604030504040204" pitchFamily="34" charset="0"/>
              </a:rPr>
              <a:t>Please spread the word to Own Responsibly.</a:t>
            </a:r>
          </a:p>
          <a:p>
            <a:endParaRPr lang="en-US" sz="1900" dirty="0">
              <a:latin typeface="Verdana" panose="020B0604030504040204" pitchFamily="34" charset="0"/>
            </a:endParaRPr>
          </a:p>
          <a:p>
            <a:r>
              <a:rPr lang="en-US" sz="1900" dirty="0">
                <a:latin typeface="Verdana" panose="020B0604030504040204" pitchFamily="34" charset="0"/>
              </a:rPr>
              <a:t>Thank you.</a:t>
            </a:r>
          </a:p>
          <a:p>
            <a:endParaRPr lang="en-US" dirty="0"/>
          </a:p>
        </p:txBody>
      </p:sp>
      <p:sp>
        <p:nvSpPr>
          <p:cNvPr id="4" name="Slide Number Placeholder 3"/>
          <p:cNvSpPr>
            <a:spLocks noGrp="1"/>
          </p:cNvSpPr>
          <p:nvPr>
            <p:ph type="sldNum" sz="quarter" idx="5"/>
          </p:nvPr>
        </p:nvSpPr>
        <p:spPr/>
        <p:txBody>
          <a:bodyPr/>
          <a:lstStyle/>
          <a:p>
            <a:fld id="{914C0087-5290-4EAA-B382-BF3CCF6CB201}" type="slidenum">
              <a:rPr lang="en-US" smtClean="0"/>
              <a:t>16</a:t>
            </a:fld>
            <a:endParaRPr lang="en-US"/>
          </a:p>
        </p:txBody>
      </p:sp>
    </p:spTree>
    <p:extLst>
      <p:ext uri="{BB962C8B-B14F-4D97-AF65-F5344CB8AC3E}">
        <p14:creationId xmlns:p14="http://schemas.microsoft.com/office/powerpoint/2010/main" val="1061324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4C0087-5290-4EAA-B382-BF3CCF6CB201}" type="slidenum">
              <a:rPr lang="en-US" smtClean="0"/>
              <a:t>17</a:t>
            </a:fld>
            <a:endParaRPr lang="en-US"/>
          </a:p>
        </p:txBody>
      </p:sp>
    </p:spTree>
    <p:extLst>
      <p:ext uri="{BB962C8B-B14F-4D97-AF65-F5344CB8AC3E}">
        <p14:creationId xmlns:p14="http://schemas.microsoft.com/office/powerpoint/2010/main" val="289384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85372" lvl="1" indent="-302066">
              <a:lnSpc>
                <a:spcPct val="107000"/>
              </a:lnSpc>
              <a:spcAft>
                <a:spcPts val="846"/>
              </a:spcAft>
              <a:buFont typeface="Courier New" panose="02070309020205020404" pitchFamily="49" charset="0"/>
              <a:buChar char="o"/>
            </a:pPr>
            <a:r>
              <a:rPr lang="en-US" sz="1300" dirty="0">
                <a:latin typeface="Calibri" panose="020F0502020204030204" pitchFamily="34" charset="0"/>
                <a:ea typeface="Calibri" panose="020F0502020204030204" pitchFamily="34" charset="0"/>
                <a:cs typeface="Times New Roman" panose="02020603050405020304" pitchFamily="18" charset="0"/>
              </a:rPr>
              <a:t>Originally formed in 2005 when the American Association of Equine Practitioners held a summit during AHC’s Annual Conference with other Equine Industry partners and stakeholders, with the intention of starting an open dialogue on the issues surrounding at-risk horses in America during the time.  </a:t>
            </a:r>
          </a:p>
          <a:p>
            <a:pPr marL="785372" lvl="1" indent="-302066">
              <a:lnSpc>
                <a:spcPct val="107000"/>
              </a:lnSpc>
              <a:spcAft>
                <a:spcPts val="846"/>
              </a:spcAft>
              <a:buFont typeface="Courier New" panose="02070309020205020404" pitchFamily="49" charset="0"/>
              <a:buChar char="o"/>
            </a:pPr>
            <a:r>
              <a:rPr lang="en-US" sz="1300" dirty="0">
                <a:latin typeface="Calibri" panose="020F0502020204030204" pitchFamily="34" charset="0"/>
                <a:ea typeface="Calibri" panose="020F0502020204030204" pitchFamily="34" charset="0"/>
                <a:cs typeface="Times New Roman" panose="02020603050405020304" pitchFamily="18" charset="0"/>
              </a:rPr>
              <a:t>Our original purpose was to develop consensus on the most effective way to work together as an industry to address the issues surrounding horses who were at-risk or in transition, and in June of 2006, the UHC was folded into the American Horse Council where we now operate.</a:t>
            </a:r>
          </a:p>
          <a:p>
            <a:pPr marL="785372" lvl="1" indent="-302066">
              <a:lnSpc>
                <a:spcPct val="107000"/>
              </a:lnSpc>
              <a:spcAft>
                <a:spcPts val="846"/>
              </a:spcAft>
              <a:buFont typeface="Courier New" panose="02070309020205020404" pitchFamily="49" charset="0"/>
              <a:buChar char="o"/>
            </a:pPr>
            <a:r>
              <a:rPr lang="en-US" sz="1300" dirty="0">
                <a:latin typeface="Calibri" panose="020F0502020204030204" pitchFamily="34" charset="0"/>
                <a:ea typeface="Calibri" panose="020F0502020204030204" pitchFamily="34" charset="0"/>
                <a:cs typeface="Times New Roman" panose="02020603050405020304" pitchFamily="18" charset="0"/>
              </a:rPr>
              <a:t>We currently have over 240 member organizations involved in all facets of the Equine Industry.</a:t>
            </a:r>
          </a:p>
        </p:txBody>
      </p:sp>
      <p:sp>
        <p:nvSpPr>
          <p:cNvPr id="4" name="Slide Number Placeholder 3"/>
          <p:cNvSpPr>
            <a:spLocks noGrp="1"/>
          </p:cNvSpPr>
          <p:nvPr>
            <p:ph type="sldNum" sz="quarter" idx="5"/>
          </p:nvPr>
        </p:nvSpPr>
        <p:spPr/>
        <p:txBody>
          <a:bodyPr/>
          <a:lstStyle/>
          <a:p>
            <a:fld id="{B6834C95-0033-4C8E-8C30-6BA4D77FA184}" type="slidenum">
              <a:rPr lang="en-US" smtClean="0"/>
              <a:t>2</a:t>
            </a:fld>
            <a:endParaRPr lang="en-US"/>
          </a:p>
        </p:txBody>
      </p:sp>
    </p:spTree>
    <p:extLst>
      <p:ext uri="{BB962C8B-B14F-4D97-AF65-F5344CB8AC3E}">
        <p14:creationId xmlns:p14="http://schemas.microsoft.com/office/powerpoint/2010/main" val="3153193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Our mission statement states that: </a:t>
            </a:r>
            <a:r>
              <a:rPr lang="en-US" sz="1900" i="1" dirty="0">
                <a:latin typeface="Calibri" panose="020F0502020204030204" pitchFamily="34" charset="0"/>
                <a:ea typeface="Calibri" panose="020F0502020204030204" pitchFamily="34" charset="0"/>
                <a:cs typeface="Calibri" panose="020F0502020204030204" pitchFamily="34" charset="0"/>
              </a:rPr>
              <a:t>Through industry collaboration, the UHC promotes education and options for at-risk and transitioning horses.</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b="1" dirty="0">
                <a:latin typeface="Calibri" panose="020F0502020204030204" pitchFamily="34" charset="0"/>
                <a:ea typeface="Calibri" panose="020F0502020204030204" pitchFamily="34" charset="0"/>
                <a:cs typeface="Calibri" panose="020F0502020204030204" pitchFamily="34"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900" dirty="0">
                <a:solidFill>
                  <a:srgbClr val="000000"/>
                </a:solidFill>
                <a:latin typeface="Calibri" panose="020F0502020204030204" pitchFamily="34" charset="0"/>
                <a:ea typeface="Calibri" panose="020F0502020204030204" pitchFamily="34" charset="0"/>
                <a:cs typeface="Calibri" panose="020F0502020204030204" pitchFamily="34" charset="0"/>
              </a:rPr>
              <a:t>And we do this by, educating current and future horse owners on responsible ownership, proper care and breeding, and options that are available to owners should they no longer be able to care for their horse, or need to re-home their horse before a horse reaches a state of being at-risk.  We are raising awareness about the issues surrounding horses that are at-risk, and the impact it has on the horse industry, and hopefully reducing the number of horses at-risk, so that eventually in a perfect world, we can eliminate the issues surrounding them altogether.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pPr>
            <a:r>
              <a:rPr lang="en-US" sz="19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b="1" dirty="0">
                <a:latin typeface="Calibri" panose="020F0502020204030204" pitchFamily="34" charset="0"/>
                <a:ea typeface="Calibri" panose="020F0502020204030204" pitchFamily="34" charset="0"/>
                <a:cs typeface="Calibri" panose="020F0502020204030204" pitchFamily="34"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We do this work mainly through education, collaboration, and advocating for at-risk horses throughout all facets of the Equine Industry.  This includes promoting our educational materials on being a responsible horse owner, our UHC Equine Resource database, and the Equine Welfare Data Collective which is a program of the United Horse Coalition.</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834C95-0033-4C8E-8C30-6BA4D77FA184}" type="slidenum">
              <a:rPr lang="en-US" smtClean="0"/>
              <a:t>3</a:t>
            </a:fld>
            <a:endParaRPr lang="en-US"/>
          </a:p>
        </p:txBody>
      </p:sp>
    </p:spTree>
    <p:extLst>
      <p:ext uri="{BB962C8B-B14F-4D97-AF65-F5344CB8AC3E}">
        <p14:creationId xmlns:p14="http://schemas.microsoft.com/office/powerpoint/2010/main" val="293040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By far however, our biggest impact in creating change for at-risk horses is by starting at the source, and that’s through teaching horse owners how to be responsible for the horses in their care.  This is done by educating owners about not only responsible care and responsible breeding, but through providing resources and options to help them keep their horse.  Or if they can’t keep their horse, providing responsible options and alternatives for the next chapter of their life.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We also want to make sure that owners are thinking about what happens to their horse if something happens to them as an owner, so providing information regarding estate planning is also critical to that end.  And then of course, helping owners understand what’s involved in end of life decisions, including euthanasia and disposal, because it will happen to every horse owner at some point in their lifetime, and if we can prepare them, it makes the topic less scary and a bit easier to understand what’s involved in the process, both when it comes to euthanasia as well as disposal.</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dirty="0">
                <a:latin typeface="Calibri" panose="020F0502020204030204" pitchFamily="34" charset="0"/>
                <a:ea typeface="Calibri" panose="020F0502020204030204" pitchFamily="34" charset="0"/>
                <a:cs typeface="Calibri" panose="020F0502020204030204" pitchFamily="34" charset="0"/>
              </a:rPr>
              <a:t>Prevention and being a responsible horse owner is key in helping to keep most horses from reaching an at-risk state, and thereby keeping them out of the system.</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900" b="1" dirty="0">
                <a:latin typeface="Calibri" panose="020F0502020204030204" pitchFamily="34" charset="0"/>
                <a:ea typeface="Calibri" panose="020F0502020204030204" pitchFamily="34" charset="0"/>
                <a:cs typeface="Calibri" panose="020F0502020204030204" pitchFamily="34" charset="0"/>
              </a:rPr>
              <a:t>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834C95-0033-4C8E-8C30-6BA4D77FA184}" type="slidenum">
              <a:rPr lang="en-US" smtClean="0"/>
              <a:t>4</a:t>
            </a:fld>
            <a:endParaRPr lang="en-US"/>
          </a:p>
        </p:txBody>
      </p:sp>
    </p:spTree>
    <p:extLst>
      <p:ext uri="{BB962C8B-B14F-4D97-AF65-F5344CB8AC3E}">
        <p14:creationId xmlns:p14="http://schemas.microsoft.com/office/powerpoint/2010/main" val="517722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300" dirty="0"/>
              <a:t>A Resource is anything we can identify that could assist in helping horses at-risk, or preventing them from becoming at-risk.</a:t>
            </a:r>
          </a:p>
          <a:p>
            <a:pPr marL="181240" indent="-181240">
              <a:buFont typeface="Arial" panose="020B0604020202020204" pitchFamily="34" charset="0"/>
              <a:buChar char="•"/>
            </a:pPr>
            <a:r>
              <a:rPr lang="en-US" sz="1300" dirty="0"/>
              <a:t>There are currently 3 categories that these Resources tend to fall under:  Resources for Current Owners, Resources for Prospective Owners, and Resources for Rescues and Sanctuaries.</a:t>
            </a:r>
          </a:p>
          <a:p>
            <a:pPr marL="181240" indent="-181240">
              <a:buFont typeface="Arial" panose="020B0604020202020204" pitchFamily="34" charset="0"/>
              <a:buChar char="•"/>
            </a:pPr>
            <a:r>
              <a:rPr lang="en-US" sz="1300" dirty="0"/>
              <a:t>Each of these sub categories has its own page dedicated to resources and programs specifically to help them, in addition to what we have listed on the Resource Database Page.</a:t>
            </a:r>
          </a:p>
          <a:p>
            <a:pPr marL="181240" indent="-181240">
              <a:buFont typeface="Arial" panose="020B0604020202020204" pitchFamily="34" charset="0"/>
              <a:buChar char="•"/>
            </a:pPr>
            <a:r>
              <a:rPr lang="en-US" sz="1900" dirty="0">
                <a:latin typeface="Calibri" panose="020F0502020204030204" pitchFamily="34" charset="0"/>
                <a:ea typeface="Calibri" panose="020F0502020204030204" pitchFamily="34" charset="0"/>
              </a:rPr>
              <a:t>Sometimes, as is in the case of Resources for Rescues and Sanctuaries, we actually direct users and visitors via external links off our webpage to resources and programs that are provided by our Member organizations and partners.</a:t>
            </a:r>
            <a:endParaRPr lang="en-US" sz="1300" dirty="0"/>
          </a:p>
          <a:p>
            <a:endParaRPr lang="en-US" sz="1300" dirty="0"/>
          </a:p>
          <a:p>
            <a:endParaRPr lang="en-US" dirty="0"/>
          </a:p>
        </p:txBody>
      </p:sp>
      <p:sp>
        <p:nvSpPr>
          <p:cNvPr id="4" name="Slide Number Placeholder 3"/>
          <p:cNvSpPr>
            <a:spLocks noGrp="1"/>
          </p:cNvSpPr>
          <p:nvPr>
            <p:ph type="sldNum" sz="quarter" idx="5"/>
          </p:nvPr>
        </p:nvSpPr>
        <p:spPr/>
        <p:txBody>
          <a:bodyPr/>
          <a:lstStyle/>
          <a:p>
            <a:fld id="{B6834C95-0033-4C8E-8C30-6BA4D77FA184}" type="slidenum">
              <a:rPr lang="en-US" smtClean="0"/>
              <a:t>5</a:t>
            </a:fld>
            <a:endParaRPr lang="en-US"/>
          </a:p>
        </p:txBody>
      </p:sp>
    </p:spTree>
    <p:extLst>
      <p:ext uri="{BB962C8B-B14F-4D97-AF65-F5344CB8AC3E}">
        <p14:creationId xmlns:p14="http://schemas.microsoft.com/office/powerpoint/2010/main" val="3956614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 typeface="Arial" panose="020B0604020202020204" pitchFamily="34" charset="0"/>
              <a:buChar char="•"/>
            </a:pPr>
            <a:r>
              <a:rPr lang="en-US" sz="1300" dirty="0"/>
              <a:t>By far our biggest accomplishment last year was the creation of the United Horse Coalition’s Equine Resource Database.</a:t>
            </a:r>
          </a:p>
          <a:p>
            <a:pPr marL="181240" indent="-181240">
              <a:buFont typeface="Arial" panose="020B0604020202020204" pitchFamily="34" charset="0"/>
              <a:buChar char="•"/>
            </a:pPr>
            <a:r>
              <a:rPr lang="en-US" sz="1300" dirty="0"/>
              <a:t>It’s direct impact </a:t>
            </a:r>
            <a:r>
              <a:rPr lang="en-US" sz="1900" dirty="0">
                <a:latin typeface="Calibri" panose="020F0502020204030204" pitchFamily="34" charset="0"/>
                <a:ea typeface="Calibri" panose="020F0502020204030204" pitchFamily="34" charset="0"/>
              </a:rPr>
              <a:t>is huge for its potential to help owners of at-risk horses. </a:t>
            </a:r>
            <a:endParaRPr lang="en-US" sz="1300" dirty="0"/>
          </a:p>
          <a:p>
            <a:pPr marL="181240" indent="-181240">
              <a:buFont typeface="Arial" panose="020B0604020202020204" pitchFamily="34" charset="0"/>
              <a:buChar char="•"/>
            </a:pPr>
            <a:r>
              <a:rPr lang="en-US" sz="1900" dirty="0">
                <a:latin typeface="Calibri" panose="020F0502020204030204" pitchFamily="34" charset="0"/>
                <a:ea typeface="Calibri" panose="020F0502020204030204" pitchFamily="34" charset="0"/>
              </a:rPr>
              <a:t>Owners and even rescues and sanctuaries can come to our site and utilize this type of search engine to find various safety net programs or assistance programs listed by state. </a:t>
            </a:r>
            <a:endParaRPr lang="en-US" sz="1300" dirty="0"/>
          </a:p>
          <a:p>
            <a:pPr marL="181240" indent="-181240">
              <a:buFont typeface="Arial" panose="020B0604020202020204" pitchFamily="34" charset="0"/>
              <a:buChar char="•"/>
            </a:pPr>
            <a:r>
              <a:rPr lang="en-US" sz="1300" dirty="0"/>
              <a:t>New resources are being identified and will be added as they become available on a day to day basis</a:t>
            </a:r>
          </a:p>
          <a:p>
            <a:endParaRPr lang="en-US" dirty="0"/>
          </a:p>
        </p:txBody>
      </p:sp>
      <p:sp>
        <p:nvSpPr>
          <p:cNvPr id="4" name="Slide Number Placeholder 3"/>
          <p:cNvSpPr>
            <a:spLocks noGrp="1"/>
          </p:cNvSpPr>
          <p:nvPr>
            <p:ph type="sldNum" sz="quarter" idx="5"/>
          </p:nvPr>
        </p:nvSpPr>
        <p:spPr/>
        <p:txBody>
          <a:bodyPr/>
          <a:lstStyle/>
          <a:p>
            <a:fld id="{B6834C95-0033-4C8E-8C30-6BA4D77FA184}" type="slidenum">
              <a:rPr lang="en-US" smtClean="0"/>
              <a:t>6</a:t>
            </a:fld>
            <a:endParaRPr lang="en-US"/>
          </a:p>
        </p:txBody>
      </p:sp>
    </p:spTree>
    <p:extLst>
      <p:ext uri="{BB962C8B-B14F-4D97-AF65-F5344CB8AC3E}">
        <p14:creationId xmlns:p14="http://schemas.microsoft.com/office/powerpoint/2010/main" val="1478110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900" dirty="0">
                <a:latin typeface="Calibri" panose="020F0502020204030204" pitchFamily="34" charset="0"/>
                <a:ea typeface="Calibri" panose="020F0502020204030204" pitchFamily="34" charset="0"/>
                <a:cs typeface="Calibri" panose="020F0502020204030204" pitchFamily="34" charset="0"/>
              </a:rPr>
              <a:t>For example if an owner is in need of feed or hay assistance, they select that option from the drop down box, put in their state, and we will populate the results with any organizations that we have identified that offer that type of assistance program. </a:t>
            </a:r>
          </a:p>
          <a:p>
            <a:pPr defTabSz="966612">
              <a:defRPr/>
            </a:pPr>
            <a:r>
              <a:rPr lang="en-US" sz="1900" dirty="0">
                <a:latin typeface="Calibri" panose="020F0502020204030204" pitchFamily="34" charset="0"/>
                <a:ea typeface="Calibri" panose="020F0502020204030204" pitchFamily="34" charset="0"/>
                <a:cs typeface="Calibri" panose="020F0502020204030204" pitchFamily="34" charset="0"/>
              </a:rPr>
              <a:t>You can also search by breed specific programs or affiliations like if they are GFAS or TAA or STA accredited and so on.</a:t>
            </a:r>
          </a:p>
          <a:p>
            <a:pPr defTabSz="966612">
              <a:defRPr/>
            </a:pPr>
            <a:r>
              <a:rPr lang="en-US" sz="1900" dirty="0">
                <a:latin typeface="Calibri" panose="020F0502020204030204" pitchFamily="34" charset="0"/>
                <a:ea typeface="Calibri" panose="020F0502020204030204" pitchFamily="34" charset="0"/>
                <a:cs typeface="Calibri" panose="020F0502020204030204" pitchFamily="34" charset="0"/>
              </a:rPr>
              <a:t>The UHC Equine Resource Database is relatively flexible so we encourage members to reach out to us if you have any improvements or ideas on how we can improve its functionality.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834C95-0033-4C8E-8C30-6BA4D77FA184}" type="slidenum">
              <a:rPr lang="en-US" smtClean="0"/>
              <a:t>7</a:t>
            </a:fld>
            <a:endParaRPr lang="en-US"/>
          </a:p>
        </p:txBody>
      </p:sp>
    </p:spTree>
    <p:extLst>
      <p:ext uri="{BB962C8B-B14F-4D97-AF65-F5344CB8AC3E}">
        <p14:creationId xmlns:p14="http://schemas.microsoft.com/office/powerpoint/2010/main" val="618030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spcAft>
                <a:spcPts val="846"/>
              </a:spcAft>
            </a:pPr>
            <a:r>
              <a:rPr lang="en-US" sz="1900" dirty="0">
                <a:latin typeface="Calibri" panose="020F0502020204030204" pitchFamily="34" charset="0"/>
                <a:ea typeface="Calibri" panose="020F0502020204030204" pitchFamily="34" charset="0"/>
                <a:cs typeface="Calibri" panose="020F0502020204030204" pitchFamily="34" charset="0"/>
              </a:rPr>
              <a:t>There are essentially three ways UHC is adding new information to the database.</a:t>
            </a:r>
          </a:p>
          <a:p>
            <a:pPr>
              <a:lnSpc>
                <a:spcPct val="106000"/>
              </a:lnSpc>
              <a:spcAft>
                <a:spcPts val="846"/>
              </a:spcAft>
            </a:pPr>
            <a:r>
              <a:rPr lang="en-US" sz="1900" dirty="0">
                <a:latin typeface="Calibri" panose="020F0502020204030204" pitchFamily="34" charset="0"/>
                <a:ea typeface="Calibri" panose="020F0502020204030204" pitchFamily="34" charset="0"/>
                <a:cs typeface="Calibri" panose="020F0502020204030204" pitchFamily="34" charset="0"/>
              </a:rPr>
              <a:t>One is through the running list of 1,000 or so rescues and sanctuaries nationwide that UHC and EWDC audits.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46"/>
              </a:spcAft>
            </a:pPr>
            <a:r>
              <a:rPr lang="en-US" sz="1900" dirty="0">
                <a:latin typeface="Calibri" panose="020F0502020204030204" pitchFamily="34" charset="0"/>
                <a:ea typeface="Calibri" panose="020F0502020204030204" pitchFamily="34" charset="0"/>
                <a:cs typeface="Calibri" panose="020F0502020204030204" pitchFamily="34" charset="0"/>
              </a:rPr>
              <a:t>UHC also previously had a running list of safety net programs that were located on our old website that were migrated into this database.</a:t>
            </a:r>
          </a:p>
          <a:p>
            <a:pPr>
              <a:lnSpc>
                <a:spcPct val="106000"/>
              </a:lnSpc>
              <a:spcAft>
                <a:spcPts val="846"/>
              </a:spcAft>
            </a:pPr>
            <a:r>
              <a:rPr lang="en-US" sz="1900" dirty="0">
                <a:latin typeface="Calibri" panose="020F0502020204030204" pitchFamily="34" charset="0"/>
                <a:ea typeface="Calibri" panose="020F0502020204030204" pitchFamily="34" charset="0"/>
                <a:cs typeface="Calibri" panose="020F0502020204030204" pitchFamily="34" charset="0"/>
              </a:rPr>
              <a:t>And lastly is through the use of the Resource Database Questionnaire which is what you see on your screen.</a:t>
            </a:r>
          </a:p>
          <a:p>
            <a:pPr>
              <a:lnSpc>
                <a:spcPct val="106000"/>
              </a:lnSpc>
              <a:spcAft>
                <a:spcPts val="846"/>
              </a:spcAft>
            </a:pPr>
            <a:r>
              <a:rPr lang="en-US" sz="1900" dirty="0">
                <a:latin typeface="Calibri" panose="020F0502020204030204" pitchFamily="34" charset="0"/>
                <a:ea typeface="Calibri" panose="020F0502020204030204" pitchFamily="34" charset="0"/>
                <a:cs typeface="Calibri" panose="020F0502020204030204" pitchFamily="34" charset="0"/>
              </a:rPr>
              <a:t>This questionnaire is open to anyone who may be able to provide some type of resource that can assist in helping at-risk horses.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46"/>
              </a:spcAft>
            </a:pPr>
            <a:r>
              <a:rPr lang="en-US" sz="1900" dirty="0">
                <a:latin typeface="Calibri" panose="020F0502020204030204" pitchFamily="34" charset="0"/>
                <a:ea typeface="Calibri" panose="020F0502020204030204" pitchFamily="34" charset="0"/>
                <a:cs typeface="Calibri" panose="020F0502020204030204" pitchFamily="34" charset="0"/>
              </a:rPr>
              <a:t>The questionnaire was sent it out initially to groups earlier last year as a test run to work out any kinks in the database, and UHC is gearing up to send it out again this year, so be on the lookout!  </a:t>
            </a:r>
          </a:p>
          <a:p>
            <a:pPr>
              <a:lnSpc>
                <a:spcPct val="106000"/>
              </a:lnSpc>
              <a:spcAft>
                <a:spcPts val="846"/>
              </a:spcAft>
            </a:pPr>
            <a:r>
              <a:rPr lang="en-US" sz="1900" dirty="0">
                <a:latin typeface="Calibri" panose="020F0502020204030204" pitchFamily="34" charset="0"/>
                <a:ea typeface="Calibri" panose="020F0502020204030204" pitchFamily="34" charset="0"/>
                <a:cs typeface="Calibri" panose="020F0502020204030204" pitchFamily="34" charset="0"/>
              </a:rPr>
              <a:t>It is currently being sent to all known equine welfare organizations, 4H groups, extension specialists, horse councils, municipal groups, and various industry organizations.</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r>
              <a:rPr lang="en-US" sz="1900" dirty="0">
                <a:latin typeface="Calibri" panose="020F0502020204030204" pitchFamily="34" charset="0"/>
                <a:ea typeface="Calibri" panose="020F0502020204030204" pitchFamily="34" charset="0"/>
              </a:rPr>
              <a:t>Essentially UHC is casting a wide net because different organizations can offer some type of assistance in some form, and even if they don’t, we’d like them to at least start thinking about maybe what they could be offering</a:t>
            </a:r>
            <a:endParaRPr lang="en-US" dirty="0"/>
          </a:p>
        </p:txBody>
      </p:sp>
      <p:sp>
        <p:nvSpPr>
          <p:cNvPr id="4" name="Slide Number Placeholder 3"/>
          <p:cNvSpPr>
            <a:spLocks noGrp="1"/>
          </p:cNvSpPr>
          <p:nvPr>
            <p:ph type="sldNum" sz="quarter" idx="5"/>
          </p:nvPr>
        </p:nvSpPr>
        <p:spPr/>
        <p:txBody>
          <a:bodyPr/>
          <a:lstStyle/>
          <a:p>
            <a:fld id="{914C0087-5290-4EAA-B382-BF3CCF6CB201}" type="slidenum">
              <a:rPr lang="en-US" smtClean="0"/>
              <a:t>8</a:t>
            </a:fld>
            <a:endParaRPr lang="en-US"/>
          </a:p>
        </p:txBody>
      </p:sp>
    </p:spTree>
    <p:extLst>
      <p:ext uri="{BB962C8B-B14F-4D97-AF65-F5344CB8AC3E}">
        <p14:creationId xmlns:p14="http://schemas.microsoft.com/office/powerpoint/2010/main" val="1242524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6000"/>
              </a:lnSpc>
              <a:spcAft>
                <a:spcPts val="846"/>
              </a:spcAft>
            </a:pPr>
            <a:r>
              <a:rPr lang="en-US" sz="1900" dirty="0">
                <a:latin typeface="Calibri" panose="020F0502020204030204" pitchFamily="34" charset="0"/>
                <a:ea typeface="Calibri" panose="020F0502020204030204" pitchFamily="34" charset="0"/>
                <a:cs typeface="Calibri" panose="020F0502020204030204" pitchFamily="34" charset="0"/>
              </a:rPr>
              <a:t>This was UHC’s second big undertaking in 2020, but one that was equally important, as the resource database.  Given that UHC acts as a hub for safety net and resource information, it was appropriate to also set up a dedicated page specifically for resources pertaining to COVID-19 relief programs.  </a:t>
            </a:r>
          </a:p>
          <a:p>
            <a:pPr>
              <a:lnSpc>
                <a:spcPct val="106000"/>
              </a:lnSpc>
              <a:spcAft>
                <a:spcPts val="846"/>
              </a:spcAft>
            </a:pPr>
            <a:r>
              <a:rPr lang="en-US" sz="1900" dirty="0">
                <a:latin typeface="Calibri" panose="020F0502020204030204" pitchFamily="34" charset="0"/>
                <a:ea typeface="Calibri" panose="020F0502020204030204" pitchFamily="34" charset="0"/>
                <a:cs typeface="Calibri" panose="020F0502020204030204" pitchFamily="34" charset="0"/>
              </a:rPr>
              <a:t>The landing page for COVID Resources is found off the main UHC site. There are sections set up by sector, so one for Horse Owners, one for Non-Profits, one for Equine Businesses, and one for Equine Industry Employees.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46"/>
              </a:spcAft>
            </a:pPr>
            <a:r>
              <a:rPr lang="en-US" sz="1900" dirty="0">
                <a:latin typeface="Calibri" panose="020F0502020204030204" pitchFamily="34" charset="0"/>
                <a:ea typeface="Calibri" panose="020F0502020204030204" pitchFamily="34" charset="0"/>
                <a:cs typeface="Calibri" panose="020F0502020204030204" pitchFamily="34" charset="0"/>
              </a:rPr>
              <a:t>In addition to this, there is a section set up for state specific resources as they come to us because each state actually has their own recommendations, as do individual barns and it does vary from facility to facility, so anything that is state specific gets posted there.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46"/>
              </a:spcAft>
            </a:pPr>
            <a:r>
              <a:rPr lang="en-US" sz="1900" dirty="0">
                <a:latin typeface="Calibri" panose="020F0502020204030204" pitchFamily="34" charset="0"/>
                <a:ea typeface="Calibri" panose="020F0502020204030204" pitchFamily="34" charset="0"/>
                <a:cs typeface="Calibri" panose="020F0502020204030204" pitchFamily="34" charset="0"/>
              </a:rPr>
              <a:t>The sections themselves include links to articles, websites, information, webinars, and anything really that we find that we think will be beneficial to help aid you during this time.  </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14C0087-5290-4EAA-B382-BF3CCF6CB201}" type="slidenum">
              <a:rPr lang="en-US" smtClean="0"/>
              <a:t>9</a:t>
            </a:fld>
            <a:endParaRPr lang="en-US"/>
          </a:p>
        </p:txBody>
      </p:sp>
    </p:spTree>
    <p:extLst>
      <p:ext uri="{BB962C8B-B14F-4D97-AF65-F5344CB8AC3E}">
        <p14:creationId xmlns:p14="http://schemas.microsoft.com/office/powerpoint/2010/main" val="82164643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6"/>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88D92B-72B8-48E5-93B4-5F03DA1727EB}" type="datetime1">
              <a:rPr lang="en-US" smtClean="0"/>
              <a:t>2/17/2021</a:t>
            </a:fld>
            <a:endParaRPr lang="en-US" dirty="0"/>
          </a:p>
        </p:txBody>
      </p:sp>
      <p:sp>
        <p:nvSpPr>
          <p:cNvPr id="5" name="Footer Placeholder 4"/>
          <p:cNvSpPr>
            <a:spLocks noGrp="1"/>
          </p:cNvSpPr>
          <p:nvPr>
            <p:ph type="ftr" sz="quarter" idx="11"/>
          </p:nvPr>
        </p:nvSpPr>
        <p:spPr/>
        <p:txBody>
          <a:bodyPr/>
          <a:lstStyle/>
          <a:p>
            <a:r>
              <a:rPr lang="en-US"/>
              <a:t>UNITED HORSE COALITION 2019</a:t>
            </a:r>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2606254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31AAF1-D7E1-4136-8D60-05BF8793E235}" type="datetime1">
              <a:rPr lang="en-US" smtClean="0"/>
              <a:t>2/17/2021</a:t>
            </a:fld>
            <a:endParaRPr lang="en-US" dirty="0"/>
          </a:p>
        </p:txBody>
      </p:sp>
      <p:sp>
        <p:nvSpPr>
          <p:cNvPr id="5" name="Footer Placeholder 4"/>
          <p:cNvSpPr>
            <a:spLocks noGrp="1"/>
          </p:cNvSpPr>
          <p:nvPr>
            <p:ph type="ftr" sz="quarter" idx="11"/>
          </p:nvPr>
        </p:nvSpPr>
        <p:spPr/>
        <p:txBody>
          <a:bodyPr/>
          <a:lstStyle/>
          <a:p>
            <a:r>
              <a:rPr lang="en-US"/>
              <a:t>UNITED HORSE COALITION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8656016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C2829F-E3DB-45D7-B3E8-072A55DA039F}" type="datetime1">
              <a:rPr lang="en-US" smtClean="0"/>
              <a:t>2/17/2021</a:t>
            </a:fld>
            <a:endParaRPr lang="en-US" dirty="0"/>
          </a:p>
        </p:txBody>
      </p:sp>
      <p:sp>
        <p:nvSpPr>
          <p:cNvPr id="5" name="Footer Placeholder 4"/>
          <p:cNvSpPr>
            <a:spLocks noGrp="1"/>
          </p:cNvSpPr>
          <p:nvPr>
            <p:ph type="ftr" sz="quarter" idx="11"/>
          </p:nvPr>
        </p:nvSpPr>
        <p:spPr/>
        <p:txBody>
          <a:bodyPr/>
          <a:lstStyle/>
          <a:p>
            <a:r>
              <a:rPr lang="en-US"/>
              <a:t>UNITED HORSE COALITION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8873822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B107A2-2580-4EDA-86C8-65F6DABB3E16}"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00FAB-81E4-4797-BB54-3ADB78D376F8}" type="slidenum">
              <a:rPr lang="en-US" smtClean="0"/>
              <a:t>‹#›</a:t>
            </a:fld>
            <a:endParaRPr lang="en-US"/>
          </a:p>
        </p:txBody>
      </p:sp>
    </p:spTree>
    <p:extLst>
      <p:ext uri="{BB962C8B-B14F-4D97-AF65-F5344CB8AC3E}">
        <p14:creationId xmlns:p14="http://schemas.microsoft.com/office/powerpoint/2010/main" val="342106728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107A2-2580-4EDA-86C8-65F6DABB3E16}"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00FAB-81E4-4797-BB54-3ADB78D376F8}" type="slidenum">
              <a:rPr lang="en-US" smtClean="0"/>
              <a:t>‹#›</a:t>
            </a:fld>
            <a:endParaRPr lang="en-US"/>
          </a:p>
        </p:txBody>
      </p:sp>
      <p:pic>
        <p:nvPicPr>
          <p:cNvPr id="7" name="Picture 6">
            <a:extLst>
              <a:ext uri="{FF2B5EF4-FFF2-40B4-BE49-F238E27FC236}">
                <a16:creationId xmlns:a16="http://schemas.microsoft.com/office/drawing/2014/main" id="{6B278BFE-8EC8-4277-91A0-3F16819834E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5418" y="82553"/>
            <a:ext cx="3032911" cy="1005649"/>
          </a:xfrm>
          <a:prstGeom prst="rect">
            <a:avLst/>
          </a:prstGeom>
        </p:spPr>
      </p:pic>
    </p:spTree>
    <p:extLst>
      <p:ext uri="{BB962C8B-B14F-4D97-AF65-F5344CB8AC3E}">
        <p14:creationId xmlns:p14="http://schemas.microsoft.com/office/powerpoint/2010/main" val="4014044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B107A2-2580-4EDA-86C8-65F6DABB3E16}"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00FAB-81E4-4797-BB54-3ADB78D376F8}" type="slidenum">
              <a:rPr lang="en-US" smtClean="0"/>
              <a:t>‹#›</a:t>
            </a:fld>
            <a:endParaRPr lang="en-US"/>
          </a:p>
        </p:txBody>
      </p:sp>
    </p:spTree>
    <p:extLst>
      <p:ext uri="{BB962C8B-B14F-4D97-AF65-F5344CB8AC3E}">
        <p14:creationId xmlns:p14="http://schemas.microsoft.com/office/powerpoint/2010/main" val="658955983"/>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B107A2-2580-4EDA-86C8-65F6DABB3E16}"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00FAB-81E4-4797-BB54-3ADB78D376F8}" type="slidenum">
              <a:rPr lang="en-US" smtClean="0"/>
              <a:t>‹#›</a:t>
            </a:fld>
            <a:endParaRPr lang="en-US"/>
          </a:p>
        </p:txBody>
      </p:sp>
    </p:spTree>
    <p:extLst>
      <p:ext uri="{BB962C8B-B14F-4D97-AF65-F5344CB8AC3E}">
        <p14:creationId xmlns:p14="http://schemas.microsoft.com/office/powerpoint/2010/main" val="3544816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B107A2-2580-4EDA-86C8-65F6DABB3E16}" type="datetimeFigureOut">
              <a:rPr lang="en-US" smtClean="0"/>
              <a:t>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200FAB-81E4-4797-BB54-3ADB78D376F8}" type="slidenum">
              <a:rPr lang="en-US" smtClean="0"/>
              <a:t>‹#›</a:t>
            </a:fld>
            <a:endParaRPr lang="en-US"/>
          </a:p>
        </p:txBody>
      </p:sp>
    </p:spTree>
    <p:extLst>
      <p:ext uri="{BB962C8B-B14F-4D97-AF65-F5344CB8AC3E}">
        <p14:creationId xmlns:p14="http://schemas.microsoft.com/office/powerpoint/2010/main" val="3037833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B107A2-2580-4EDA-86C8-65F6DABB3E16}" type="datetimeFigureOut">
              <a:rPr lang="en-US" smtClean="0"/>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200FAB-81E4-4797-BB54-3ADB78D376F8}" type="slidenum">
              <a:rPr lang="en-US" smtClean="0"/>
              <a:t>‹#›</a:t>
            </a:fld>
            <a:endParaRPr lang="en-US"/>
          </a:p>
        </p:txBody>
      </p:sp>
    </p:spTree>
    <p:extLst>
      <p:ext uri="{BB962C8B-B14F-4D97-AF65-F5344CB8AC3E}">
        <p14:creationId xmlns:p14="http://schemas.microsoft.com/office/powerpoint/2010/main" val="1524184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107A2-2580-4EDA-86C8-65F6DABB3E16}" type="datetimeFigureOut">
              <a:rPr lang="en-US" smtClean="0"/>
              <a:t>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200FAB-81E4-4797-BB54-3ADB78D376F8}" type="slidenum">
              <a:rPr lang="en-US" smtClean="0"/>
              <a:t>‹#›</a:t>
            </a:fld>
            <a:endParaRPr lang="en-US"/>
          </a:p>
        </p:txBody>
      </p:sp>
    </p:spTree>
    <p:extLst>
      <p:ext uri="{BB962C8B-B14F-4D97-AF65-F5344CB8AC3E}">
        <p14:creationId xmlns:p14="http://schemas.microsoft.com/office/powerpoint/2010/main" val="21947899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B107A2-2580-4EDA-86C8-65F6DABB3E16}"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00FAB-81E4-4797-BB54-3ADB78D376F8}" type="slidenum">
              <a:rPr lang="en-US" smtClean="0"/>
              <a:t>‹#›</a:t>
            </a:fld>
            <a:endParaRPr lang="en-US"/>
          </a:p>
        </p:txBody>
      </p:sp>
    </p:spTree>
    <p:extLst>
      <p:ext uri="{BB962C8B-B14F-4D97-AF65-F5344CB8AC3E}">
        <p14:creationId xmlns:p14="http://schemas.microsoft.com/office/powerpoint/2010/main" val="26643379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D7E40-3F07-4F87-AC40-F2CCEF837B13}" type="datetime1">
              <a:rPr lang="en-US" smtClean="0"/>
              <a:t>2/17/2021</a:t>
            </a:fld>
            <a:endParaRPr lang="en-US" dirty="0"/>
          </a:p>
        </p:txBody>
      </p:sp>
      <p:sp>
        <p:nvSpPr>
          <p:cNvPr id="5" name="Footer Placeholder 4"/>
          <p:cNvSpPr>
            <a:spLocks noGrp="1"/>
          </p:cNvSpPr>
          <p:nvPr>
            <p:ph type="ftr" sz="quarter" idx="11"/>
          </p:nvPr>
        </p:nvSpPr>
        <p:spPr/>
        <p:txBody>
          <a:bodyPr/>
          <a:lstStyle/>
          <a:p>
            <a:r>
              <a:rPr lang="en-US"/>
              <a:t>UNITED HORSE COALITION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9135372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B107A2-2580-4EDA-86C8-65F6DABB3E16}"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200FAB-81E4-4797-BB54-3ADB78D376F8}" type="slidenum">
              <a:rPr lang="en-US" smtClean="0"/>
              <a:t>‹#›</a:t>
            </a:fld>
            <a:endParaRPr lang="en-US"/>
          </a:p>
        </p:txBody>
      </p:sp>
    </p:spTree>
    <p:extLst>
      <p:ext uri="{BB962C8B-B14F-4D97-AF65-F5344CB8AC3E}">
        <p14:creationId xmlns:p14="http://schemas.microsoft.com/office/powerpoint/2010/main" val="3064717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107A2-2580-4EDA-86C8-65F6DABB3E16}"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00FAB-81E4-4797-BB54-3ADB78D376F8}" type="slidenum">
              <a:rPr lang="en-US" smtClean="0"/>
              <a:t>‹#›</a:t>
            </a:fld>
            <a:endParaRPr lang="en-US"/>
          </a:p>
        </p:txBody>
      </p:sp>
    </p:spTree>
    <p:extLst>
      <p:ext uri="{BB962C8B-B14F-4D97-AF65-F5344CB8AC3E}">
        <p14:creationId xmlns:p14="http://schemas.microsoft.com/office/powerpoint/2010/main" val="4076620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B107A2-2580-4EDA-86C8-65F6DABB3E16}"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200FAB-81E4-4797-BB54-3ADB78D376F8}" type="slidenum">
              <a:rPr lang="en-US" smtClean="0"/>
              <a:t>‹#›</a:t>
            </a:fld>
            <a:endParaRPr lang="en-US"/>
          </a:p>
        </p:txBody>
      </p:sp>
    </p:spTree>
    <p:extLst>
      <p:ext uri="{BB962C8B-B14F-4D97-AF65-F5344CB8AC3E}">
        <p14:creationId xmlns:p14="http://schemas.microsoft.com/office/powerpoint/2010/main" val="204030757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8A48FFC2-5EFB-4DDB-8520-8E98F19BCB29}" type="datetime1">
              <a:rPr lang="en-US" smtClean="0"/>
              <a:t>2/17/2021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a:t>UNITED HORSE COALITION 2019</a:t>
            </a:r>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2355898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2B3CF1-2B5B-4A19-8D2B-F9D0072BA95F}" type="datetime1">
              <a:rPr lang="en-US" smtClean="0"/>
              <a:t>2/17/2021</a:t>
            </a:fld>
            <a:endParaRPr lang="en-US" dirty="0"/>
          </a:p>
        </p:txBody>
      </p:sp>
      <p:sp>
        <p:nvSpPr>
          <p:cNvPr id="6" name="Footer Placeholder 5"/>
          <p:cNvSpPr>
            <a:spLocks noGrp="1"/>
          </p:cNvSpPr>
          <p:nvPr>
            <p:ph type="ftr" sz="quarter" idx="11"/>
          </p:nvPr>
        </p:nvSpPr>
        <p:spPr/>
        <p:txBody>
          <a:bodyPr/>
          <a:lstStyle/>
          <a:p>
            <a:r>
              <a:rPr lang="en-US"/>
              <a:t>UNITED HORSE COALITION 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857338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700F37-8E81-40F2-8059-C07D55668308}" type="datetime1">
              <a:rPr lang="en-US" smtClean="0"/>
              <a:t>2/17/2021</a:t>
            </a:fld>
            <a:endParaRPr lang="en-US" dirty="0"/>
          </a:p>
        </p:txBody>
      </p:sp>
      <p:sp>
        <p:nvSpPr>
          <p:cNvPr id="8" name="Footer Placeholder 7"/>
          <p:cNvSpPr>
            <a:spLocks noGrp="1"/>
          </p:cNvSpPr>
          <p:nvPr>
            <p:ph type="ftr" sz="quarter" idx="11"/>
          </p:nvPr>
        </p:nvSpPr>
        <p:spPr/>
        <p:txBody>
          <a:bodyPr/>
          <a:lstStyle/>
          <a:p>
            <a:r>
              <a:rPr lang="en-US"/>
              <a:t>UNITED HORSE COALITION 2019</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8191265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B9A2D1-8C01-421D-B590-2C1FE2F4E322}" type="datetime1">
              <a:rPr lang="en-US" smtClean="0"/>
              <a:t>2/17/2021</a:t>
            </a:fld>
            <a:endParaRPr lang="en-US" dirty="0"/>
          </a:p>
        </p:txBody>
      </p:sp>
      <p:sp>
        <p:nvSpPr>
          <p:cNvPr id="4" name="Footer Placeholder 3"/>
          <p:cNvSpPr>
            <a:spLocks noGrp="1"/>
          </p:cNvSpPr>
          <p:nvPr>
            <p:ph type="ftr" sz="quarter" idx="11"/>
          </p:nvPr>
        </p:nvSpPr>
        <p:spPr/>
        <p:txBody>
          <a:bodyPr/>
          <a:lstStyle/>
          <a:p>
            <a:r>
              <a:rPr lang="en-US"/>
              <a:t>UNITED HORSE COALITION 2019</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7993881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B2396-7203-4C0B-972D-C5932D5A4E0B}" type="datetime1">
              <a:rPr lang="en-US" smtClean="0"/>
              <a:t>2/17/2021</a:t>
            </a:fld>
            <a:endParaRPr lang="en-US" dirty="0"/>
          </a:p>
        </p:txBody>
      </p:sp>
      <p:sp>
        <p:nvSpPr>
          <p:cNvPr id="3" name="Footer Placeholder 2"/>
          <p:cNvSpPr>
            <a:spLocks noGrp="1"/>
          </p:cNvSpPr>
          <p:nvPr>
            <p:ph type="ftr" sz="quarter" idx="11"/>
          </p:nvPr>
        </p:nvSpPr>
        <p:spPr/>
        <p:txBody>
          <a:bodyPr/>
          <a:lstStyle/>
          <a:p>
            <a:r>
              <a:rPr lang="en-US"/>
              <a:t>UNITED HORSE COALITION 2019</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5353174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885F62-8FB9-4AC1-9646-473D6F882C3D}" type="datetime1">
              <a:rPr lang="en-US" smtClean="0"/>
              <a:t>2/17/2021</a:t>
            </a:fld>
            <a:endParaRPr lang="en-US" dirty="0"/>
          </a:p>
        </p:txBody>
      </p:sp>
      <p:sp>
        <p:nvSpPr>
          <p:cNvPr id="6" name="Footer Placeholder 5"/>
          <p:cNvSpPr>
            <a:spLocks noGrp="1"/>
          </p:cNvSpPr>
          <p:nvPr>
            <p:ph type="ftr" sz="quarter" idx="11"/>
          </p:nvPr>
        </p:nvSpPr>
        <p:spPr/>
        <p:txBody>
          <a:bodyPr/>
          <a:lstStyle/>
          <a:p>
            <a:r>
              <a:rPr lang="en-US"/>
              <a:t>UNITED HORSE COALITION 2019</a:t>
            </a:r>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0499244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ACB199-57C5-4001-B1D5-17B774CF4364}" type="datetime1">
              <a:rPr lang="en-US" smtClean="0"/>
              <a:t>2/17/2021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6142848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AF0FF0DB-023C-4192-B520-4A0BC89BAD99}" type="datetime1">
              <a:rPr lang="en-US" smtClean="0"/>
              <a:t>2/17/2021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a:t>UNITED HORSE COALITION 2019</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82702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hf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4516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107A2-2580-4EDA-86C8-65F6DABB3E16}" type="datetimeFigureOut">
              <a:rPr lang="en-US" smtClean="0"/>
              <a:t>2/17/2021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00FAB-81E4-4797-BB54-3ADB78D376F8}" type="slidenum">
              <a:rPr lang="en-US" smtClean="0"/>
              <a:t>‹#›</a:t>
            </a:fld>
            <a:endParaRPr lang="en-US"/>
          </a:p>
        </p:txBody>
      </p:sp>
    </p:spTree>
    <p:extLst>
      <p:ext uri="{BB962C8B-B14F-4D97-AF65-F5344CB8AC3E}">
        <p14:creationId xmlns:p14="http://schemas.microsoft.com/office/powerpoint/2010/main" val="37558467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mailto:UHC@horsecouncil.org" TargetMode="Externa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5.jpe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6.jpeg"/><Relationship Id="rId5" Type="http://schemas.microsoft.com/office/2007/relationships/hdphoto" Target="../media/hdphoto1.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31.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2.jpeg"/><Relationship Id="rId7" Type="http://schemas.microsoft.com/office/2007/relationships/hdphoto" Target="../media/hdphoto2.wdp"/><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mailto:UHC@horsecouncil.org"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5.png"/><Relationship Id="rId4" Type="http://schemas.microsoft.com/office/2007/relationships/hdphoto" Target="../media/hdphoto2.wdp"/><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700096-98BF-4181-AEC1-B3FA211F98D3}"/>
              </a:ext>
            </a:extLst>
          </p:cNvPr>
          <p:cNvSpPr>
            <a:spLocks noGrp="1"/>
          </p:cNvSpPr>
          <p:nvPr>
            <p:ph type="ftr" sz="quarter" idx="11"/>
          </p:nvPr>
        </p:nvSpPr>
        <p:spPr/>
        <p:txBody>
          <a:bodyPr/>
          <a:lstStyle/>
          <a:p>
            <a:r>
              <a:rPr lang="en-US" dirty="0"/>
              <a:t>UNITED HORSE COALITION 2021</a:t>
            </a:r>
          </a:p>
        </p:txBody>
      </p:sp>
      <p:sp>
        <p:nvSpPr>
          <p:cNvPr id="3" name="Slide Number Placeholder 2">
            <a:extLst>
              <a:ext uri="{FF2B5EF4-FFF2-40B4-BE49-F238E27FC236}">
                <a16:creationId xmlns:a16="http://schemas.microsoft.com/office/drawing/2014/main" id="{7E13A08E-6FE4-4662-ACCE-9FE1A65D82CB}"/>
              </a:ext>
            </a:extLst>
          </p:cNvPr>
          <p:cNvSpPr>
            <a:spLocks noGrp="1"/>
          </p:cNvSpPr>
          <p:nvPr>
            <p:ph type="sldNum" sz="quarter" idx="12"/>
          </p:nvPr>
        </p:nvSpPr>
        <p:spPr/>
        <p:txBody>
          <a:bodyPr/>
          <a:lstStyle/>
          <a:p>
            <a:fld id="{4FAB73BC-B049-4115-A692-8D63A059BFB8}" type="slidenum">
              <a:rPr lang="en-US" smtClean="0"/>
              <a:t>1</a:t>
            </a:fld>
            <a:endParaRPr lang="en-US" dirty="0"/>
          </a:p>
        </p:txBody>
      </p:sp>
      <p:pic>
        <p:nvPicPr>
          <p:cNvPr id="7" name="Picture 6" descr="A picture containing outdoor, mammal, donkey, horse&#10;&#10;Description automatically generated">
            <a:extLst>
              <a:ext uri="{FF2B5EF4-FFF2-40B4-BE49-F238E27FC236}">
                <a16:creationId xmlns:a16="http://schemas.microsoft.com/office/drawing/2014/main" id="{CCC6EA77-4074-4785-8C84-E436576242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3989578"/>
          </a:xfrm>
          <a:prstGeom prst="rect">
            <a:avLst/>
          </a:prstGeom>
        </p:spPr>
      </p:pic>
      <p:pic>
        <p:nvPicPr>
          <p:cNvPr id="9" name="Picture 8" descr="Logo&#10;&#10;Description automatically generated">
            <a:extLst>
              <a:ext uri="{FF2B5EF4-FFF2-40B4-BE49-F238E27FC236}">
                <a16:creationId xmlns:a16="http://schemas.microsoft.com/office/drawing/2014/main" id="{16F3D6AE-E82D-4E72-ABB2-C6451448E1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470" y="617055"/>
            <a:ext cx="7826642" cy="2940229"/>
          </a:xfrm>
          <a:prstGeom prst="rect">
            <a:avLst/>
          </a:prstGeom>
        </p:spPr>
      </p:pic>
      <p:sp>
        <p:nvSpPr>
          <p:cNvPr id="10" name="TextBox 9">
            <a:extLst>
              <a:ext uri="{FF2B5EF4-FFF2-40B4-BE49-F238E27FC236}">
                <a16:creationId xmlns:a16="http://schemas.microsoft.com/office/drawing/2014/main" id="{3259301B-BF97-4438-BCD1-C33CF872EB3A}"/>
              </a:ext>
            </a:extLst>
          </p:cNvPr>
          <p:cNvSpPr txBox="1"/>
          <p:nvPr/>
        </p:nvSpPr>
        <p:spPr>
          <a:xfrm>
            <a:off x="1305232" y="4284406"/>
            <a:ext cx="7374194" cy="1569660"/>
          </a:xfrm>
          <a:prstGeom prst="rect">
            <a:avLst/>
          </a:prstGeom>
          <a:noFill/>
        </p:spPr>
        <p:txBody>
          <a:bodyPr wrap="square" rtlCol="0">
            <a:spAutoFit/>
          </a:bodyPr>
          <a:lstStyle/>
          <a:p>
            <a:r>
              <a:rPr lang="en-US" sz="2400" dirty="0"/>
              <a:t>CONTACT:</a:t>
            </a:r>
          </a:p>
          <a:p>
            <a:r>
              <a:rPr lang="en-US" sz="2400" dirty="0"/>
              <a:t>Ashley Harkins – UHC Director</a:t>
            </a:r>
          </a:p>
          <a:p>
            <a:r>
              <a:rPr lang="en-US" sz="2400" dirty="0">
                <a:hlinkClick r:id="rId5"/>
              </a:rPr>
              <a:t>UHC@horsecouncil.org</a:t>
            </a:r>
            <a:endParaRPr lang="en-US" sz="2400" dirty="0"/>
          </a:p>
          <a:p>
            <a:r>
              <a:rPr lang="en-US" sz="2400" dirty="0"/>
              <a:t>www.unitedhorsecoalition.org</a:t>
            </a:r>
          </a:p>
        </p:txBody>
      </p:sp>
    </p:spTree>
    <p:extLst>
      <p:ext uri="{BB962C8B-B14F-4D97-AF65-F5344CB8AC3E}">
        <p14:creationId xmlns:p14="http://schemas.microsoft.com/office/powerpoint/2010/main" val="120702680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2B395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E660-D7F1-4F3D-A5AE-D100652E267C}"/>
              </a:ext>
            </a:extLst>
          </p:cNvPr>
          <p:cNvSpPr>
            <a:spLocks noGrp="1"/>
          </p:cNvSpPr>
          <p:nvPr>
            <p:ph type="title"/>
          </p:nvPr>
        </p:nvSpPr>
        <p:spPr>
          <a:xfrm>
            <a:off x="923731" y="216747"/>
            <a:ext cx="10058400" cy="775208"/>
          </a:xfrm>
        </p:spPr>
        <p:txBody>
          <a:bodyPr vert="horz" lIns="91440" tIns="45720" rIns="91440" bIns="45720" rtlCol="0" anchor="ctr">
            <a:normAutofit fontScale="90000"/>
          </a:bodyPr>
          <a:lstStyle/>
          <a:p>
            <a:r>
              <a:rPr lang="en-US" sz="5400" dirty="0">
                <a:solidFill>
                  <a:schemeClr val="bg1"/>
                </a:solidFill>
              </a:rPr>
              <a:t>UHC Educational Materials:</a:t>
            </a:r>
          </a:p>
        </p:txBody>
      </p:sp>
      <p:sp>
        <p:nvSpPr>
          <p:cNvPr id="5" name="Slide Number Placeholder 4">
            <a:extLst>
              <a:ext uri="{FF2B5EF4-FFF2-40B4-BE49-F238E27FC236}">
                <a16:creationId xmlns:a16="http://schemas.microsoft.com/office/drawing/2014/main" id="{07224D9A-078A-4620-B616-268FE79066EF}"/>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4FAB73BC-B049-4115-A692-8D63A059BFB8}" type="slidenum">
              <a:rPr lang="en-US" b="1" kern="1200" smtClean="0">
                <a:solidFill>
                  <a:srgbClr val="FFFFFF"/>
                </a:solidFill>
                <a:latin typeface="+mj-lt"/>
                <a:ea typeface="+mn-ea"/>
                <a:cs typeface="+mn-cs"/>
              </a:rPr>
              <a:pPr>
                <a:spcAft>
                  <a:spcPts val="600"/>
                </a:spcAft>
              </a:pPr>
              <a:t>10</a:t>
            </a:fld>
            <a:endParaRPr lang="en-US" b="1" kern="1200" dirty="0">
              <a:solidFill>
                <a:srgbClr val="FFFFFF"/>
              </a:solidFill>
              <a:latin typeface="+mj-lt"/>
              <a:ea typeface="+mn-ea"/>
              <a:cs typeface="+mn-cs"/>
            </a:endParaRPr>
          </a:p>
        </p:txBody>
      </p:sp>
      <p:pic>
        <p:nvPicPr>
          <p:cNvPr id="16" name="Picture 15" descr="A close up of a horse&#10;&#10;Description automatically generated">
            <a:extLst>
              <a:ext uri="{FF2B5EF4-FFF2-40B4-BE49-F238E27FC236}">
                <a16:creationId xmlns:a16="http://schemas.microsoft.com/office/drawing/2014/main" id="{3D0C7009-86A8-4FC7-8F3C-D255E7903D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7142" y="991955"/>
            <a:ext cx="3103919" cy="4045726"/>
          </a:xfrm>
          <a:prstGeom prst="rect">
            <a:avLst/>
          </a:prstGeom>
          <a:ln>
            <a:noFill/>
          </a:ln>
          <a:effectLst>
            <a:outerShdw blurRad="190500" algn="tl" rotWithShape="0">
              <a:srgbClr val="000000">
                <a:alpha val="70000"/>
              </a:srgbClr>
            </a:outerShdw>
          </a:effectLst>
        </p:spPr>
      </p:pic>
      <p:pic>
        <p:nvPicPr>
          <p:cNvPr id="26" name="Picture 25" descr="Text&#10;&#10;Description automatically generated">
            <a:extLst>
              <a:ext uri="{FF2B5EF4-FFF2-40B4-BE49-F238E27FC236}">
                <a16:creationId xmlns:a16="http://schemas.microsoft.com/office/drawing/2014/main" id="{DBF33023-C827-4376-8333-C97BF2853D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85622" y="982446"/>
            <a:ext cx="3766195" cy="4873900"/>
          </a:xfrm>
          <a:prstGeom prst="rect">
            <a:avLst/>
          </a:prstGeom>
          <a:ln>
            <a:noFill/>
          </a:ln>
          <a:effectLst>
            <a:outerShdw blurRad="190500" algn="tl" rotWithShape="0">
              <a:srgbClr val="000000">
                <a:alpha val="70000"/>
              </a:srgbClr>
            </a:outerShdw>
          </a:effectLst>
        </p:spPr>
      </p:pic>
      <p:pic>
        <p:nvPicPr>
          <p:cNvPr id="28" name="Picture 27" descr="Text&#10;&#10;Description automatically generated">
            <a:extLst>
              <a:ext uri="{FF2B5EF4-FFF2-40B4-BE49-F238E27FC236}">
                <a16:creationId xmlns:a16="http://schemas.microsoft.com/office/drawing/2014/main" id="{FC53AB47-FE31-4304-959D-33C79A119FC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3501" y="982446"/>
            <a:ext cx="4154306" cy="5376161"/>
          </a:xfrm>
          <a:prstGeom prst="rect">
            <a:avLst/>
          </a:prstGeom>
          <a:ln>
            <a:noFill/>
          </a:ln>
          <a:effectLst>
            <a:outerShdw blurRad="190500" algn="tl" rotWithShape="0">
              <a:srgbClr val="000000">
                <a:alpha val="70000"/>
              </a:srgbClr>
            </a:outerShdw>
          </a:effectLst>
        </p:spPr>
      </p:pic>
      <p:pic>
        <p:nvPicPr>
          <p:cNvPr id="22" name="Picture 21" descr="A screenshot of a newspaper&#10;&#10;Description automatically generated">
            <a:extLst>
              <a:ext uri="{FF2B5EF4-FFF2-40B4-BE49-F238E27FC236}">
                <a16:creationId xmlns:a16="http://schemas.microsoft.com/office/drawing/2014/main" id="{A80D4427-E99F-4D8E-A865-4B7E9EF5612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54573" y="3988366"/>
            <a:ext cx="3534283" cy="27310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08605723"/>
      </p:ext>
    </p:extLst>
  </p:cSld>
  <p:clrMapOvr>
    <a:masterClrMapping/>
  </p:clrMapOvr>
  <mc:AlternateContent xmlns:mc="http://schemas.openxmlformats.org/markup-compatibility/2006" xmlns:p14="http://schemas.microsoft.com/office/powerpoint/2010/main">
    <mc:Choice Requires="p14">
      <p:transition spd="slow" p14:dur="2000" advTm="86039"/>
    </mc:Choice>
    <mc:Fallback xmlns="">
      <p:transition spd="slow" advTm="86039"/>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2B395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E660-D7F1-4F3D-A5AE-D100652E267C}"/>
              </a:ext>
            </a:extLst>
          </p:cNvPr>
          <p:cNvSpPr>
            <a:spLocks noGrp="1"/>
          </p:cNvSpPr>
          <p:nvPr>
            <p:ph type="title"/>
          </p:nvPr>
        </p:nvSpPr>
        <p:spPr>
          <a:xfrm>
            <a:off x="923731" y="216747"/>
            <a:ext cx="10058400" cy="775208"/>
          </a:xfrm>
        </p:spPr>
        <p:txBody>
          <a:bodyPr vert="horz" lIns="91440" tIns="45720" rIns="91440" bIns="45720" rtlCol="0" anchor="ctr">
            <a:normAutofit fontScale="90000"/>
          </a:bodyPr>
          <a:lstStyle/>
          <a:p>
            <a:r>
              <a:rPr lang="en-US" sz="5400" dirty="0">
                <a:solidFill>
                  <a:schemeClr val="bg1"/>
                </a:solidFill>
              </a:rPr>
              <a:t>UHC Educational Materials:</a:t>
            </a:r>
          </a:p>
        </p:txBody>
      </p:sp>
      <p:sp>
        <p:nvSpPr>
          <p:cNvPr id="5" name="Slide Number Placeholder 4">
            <a:extLst>
              <a:ext uri="{FF2B5EF4-FFF2-40B4-BE49-F238E27FC236}">
                <a16:creationId xmlns:a16="http://schemas.microsoft.com/office/drawing/2014/main" id="{07224D9A-078A-4620-B616-268FE79066EF}"/>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4FAB73BC-B049-4115-A692-8D63A059BFB8}" type="slidenum">
              <a:rPr lang="en-US" b="1" kern="1200" smtClean="0">
                <a:solidFill>
                  <a:srgbClr val="FFFFFF"/>
                </a:solidFill>
                <a:latin typeface="+mj-lt"/>
                <a:ea typeface="+mn-ea"/>
                <a:cs typeface="+mn-cs"/>
              </a:rPr>
              <a:pPr>
                <a:spcAft>
                  <a:spcPts val="600"/>
                </a:spcAft>
              </a:pPr>
              <a:t>11</a:t>
            </a:fld>
            <a:endParaRPr lang="en-US" b="1" kern="1200" dirty="0">
              <a:solidFill>
                <a:srgbClr val="FFFFFF"/>
              </a:solidFill>
              <a:latin typeface="+mj-lt"/>
              <a:ea typeface="+mn-ea"/>
              <a:cs typeface="+mn-cs"/>
            </a:endParaRPr>
          </a:p>
        </p:txBody>
      </p:sp>
      <p:pic>
        <p:nvPicPr>
          <p:cNvPr id="4" name="Picture 3" descr="A close up of text on a white horse&#10;&#10;Description automatically generated">
            <a:extLst>
              <a:ext uri="{FF2B5EF4-FFF2-40B4-BE49-F238E27FC236}">
                <a16:creationId xmlns:a16="http://schemas.microsoft.com/office/drawing/2014/main" id="{6038345C-381C-40F1-9D07-C9DFCEC80F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32052" y="1395428"/>
            <a:ext cx="3768867" cy="4877356"/>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7A21AFF-687E-422B-8809-1FD9EB8A7E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2476" y="1395428"/>
            <a:ext cx="3768866" cy="4877356"/>
          </a:xfrm>
          <a:prstGeom prst="rect">
            <a:avLst/>
          </a:prstGeom>
        </p:spPr>
      </p:pic>
      <p:pic>
        <p:nvPicPr>
          <p:cNvPr id="10" name="Picture 9" descr="Text&#10;&#10;Description automatically generated">
            <a:extLst>
              <a:ext uri="{FF2B5EF4-FFF2-40B4-BE49-F238E27FC236}">
                <a16:creationId xmlns:a16="http://schemas.microsoft.com/office/drawing/2014/main" id="{A40DFE35-9098-4061-9F10-FCD120A5E61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82340" y="1395428"/>
            <a:ext cx="3768868" cy="4877358"/>
          </a:xfrm>
          <a:prstGeom prst="rect">
            <a:avLst/>
          </a:prstGeom>
        </p:spPr>
      </p:pic>
    </p:spTree>
    <p:extLst>
      <p:ext uri="{BB962C8B-B14F-4D97-AF65-F5344CB8AC3E}">
        <p14:creationId xmlns:p14="http://schemas.microsoft.com/office/powerpoint/2010/main" val="1698824734"/>
      </p:ext>
    </p:extLst>
  </p:cSld>
  <p:clrMapOvr>
    <a:masterClrMapping/>
  </p:clrMapOvr>
  <mc:AlternateContent xmlns:mc="http://schemas.openxmlformats.org/markup-compatibility/2006" xmlns:p14="http://schemas.microsoft.com/office/powerpoint/2010/main">
    <mc:Choice Requires="p14">
      <p:transition spd="slow" p14:dur="2000" advTm="86039"/>
    </mc:Choice>
    <mc:Fallback xmlns="">
      <p:transition spd="slow" advTm="8603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5000"/>
                <a:shade val="58000"/>
                <a:satMod val="120000"/>
              </a:schemeClr>
              <a:schemeClr val="bg1">
                <a:tint val="50000"/>
                <a:shade val="96000"/>
              </a:schemeClr>
            </a:duotone>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grpSp>
        <p:nvGrpSpPr>
          <p:cNvPr id="35" name="Group 37">
            <a:extLst>
              <a:ext uri="{FF2B5EF4-FFF2-40B4-BE49-F238E27FC236}">
                <a16:creationId xmlns:a16="http://schemas.microsoft.com/office/drawing/2014/main" id="{01C40124-1649-4FF2-8F64-C8284EB9FD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9" name="Oval 38">
              <a:extLst>
                <a:ext uri="{FF2B5EF4-FFF2-40B4-BE49-F238E27FC236}">
                  <a16:creationId xmlns:a16="http://schemas.microsoft.com/office/drawing/2014/main" id="{086727CD-9977-4B25-9516-2B6E06AAA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0" name="Oval 39">
              <a:extLst>
                <a:ext uri="{FF2B5EF4-FFF2-40B4-BE49-F238E27FC236}">
                  <a16:creationId xmlns:a16="http://schemas.microsoft.com/office/drawing/2014/main" id="{219F4D31-E06B-4B98-A1F1-A29AFCBDD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36" name="Rectangle 41">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7" name="Rectangle 43">
            <a:extLst>
              <a:ext uri="{FF2B5EF4-FFF2-40B4-BE49-F238E27FC236}">
                <a16:creationId xmlns:a16="http://schemas.microsoft.com/office/drawing/2014/main" id="{E7320EF0-BBCF-4227-8108-92736B729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7997"/>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5">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7" name="Picture 6" descr="A close up of a horse&#10;&#10;Description automatically generated">
            <a:extLst>
              <a:ext uri="{FF2B5EF4-FFF2-40B4-BE49-F238E27FC236}">
                <a16:creationId xmlns:a16="http://schemas.microsoft.com/office/drawing/2014/main" id="{72240FB7-D863-4C33-B4C6-2E3A537864A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493663" y="171118"/>
            <a:ext cx="3496913" cy="4650139"/>
          </a:xfrm>
          <a:prstGeom prst="rect">
            <a:avLst/>
          </a:prstGeom>
          <a:effectLst>
            <a:outerShdw blurRad="63500" sx="102000" sy="102000" algn="ctr" rotWithShape="0">
              <a:prstClr val="black">
                <a:alpha val="40000"/>
              </a:prstClr>
            </a:outerShdw>
          </a:effectLst>
        </p:spPr>
      </p:pic>
      <p:pic>
        <p:nvPicPr>
          <p:cNvPr id="9" name="Picture 8" descr="A picture containing text&#10;&#10;Description automatically generated">
            <a:extLst>
              <a:ext uri="{FF2B5EF4-FFF2-40B4-BE49-F238E27FC236}">
                <a16:creationId xmlns:a16="http://schemas.microsoft.com/office/drawing/2014/main" id="{6836EA3B-933F-4AB7-88CB-6DB9570EF1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43387" y="894472"/>
            <a:ext cx="4547041" cy="5792410"/>
          </a:xfrm>
          <a:prstGeom prst="rect">
            <a:avLst/>
          </a:prstGeom>
          <a:effectLst>
            <a:outerShdw blurRad="63500" sx="102000" sy="102000" algn="ctr" rotWithShape="0">
              <a:prstClr val="black">
                <a:alpha val="40000"/>
              </a:prstClr>
            </a:outerShdw>
          </a:effectLst>
        </p:spPr>
      </p:pic>
      <p:sp>
        <p:nvSpPr>
          <p:cNvPr id="4" name="Text Placeholder 3">
            <a:extLst>
              <a:ext uri="{FF2B5EF4-FFF2-40B4-BE49-F238E27FC236}">
                <a16:creationId xmlns:a16="http://schemas.microsoft.com/office/drawing/2014/main" id="{CC648278-568B-4BB6-A437-E0F0F6E0412F}"/>
              </a:ext>
            </a:extLst>
          </p:cNvPr>
          <p:cNvSpPr>
            <a:spLocks noGrp="1"/>
          </p:cNvSpPr>
          <p:nvPr>
            <p:ph type="body" sz="half" idx="2"/>
          </p:nvPr>
        </p:nvSpPr>
        <p:spPr>
          <a:xfrm>
            <a:off x="201572" y="2216978"/>
            <a:ext cx="4741962" cy="4418900"/>
          </a:xfrm>
        </p:spPr>
        <p:txBody>
          <a:bodyPr vert="horz" lIns="91440" tIns="45720" rIns="91440" bIns="45720" rtlCol="0">
            <a:normAutofit/>
          </a:bodyPr>
          <a:lstStyle/>
          <a:p>
            <a:pPr lvl="1" indent="-182880">
              <a:buFont typeface="Wingdings" pitchFamily="2" charset="2"/>
              <a:buChar char="§"/>
            </a:pPr>
            <a:r>
              <a:rPr lang="en-US" sz="2000" dirty="0">
                <a:solidFill>
                  <a:srgbClr val="2B3954"/>
                </a:solidFill>
              </a:rPr>
              <a:t>Going through an update for 2021</a:t>
            </a:r>
          </a:p>
          <a:p>
            <a:pPr lvl="1" indent="-182880">
              <a:buFont typeface="Wingdings" pitchFamily="2" charset="2"/>
              <a:buChar char="§"/>
            </a:pPr>
            <a:r>
              <a:rPr lang="en-US" sz="2000" dirty="0">
                <a:solidFill>
                  <a:srgbClr val="2B3954"/>
                </a:solidFill>
              </a:rPr>
              <a:t>Also known as “Best Practices: How Your Organization Can Help.”</a:t>
            </a:r>
          </a:p>
          <a:p>
            <a:pPr lvl="1" indent="-182880">
              <a:buFont typeface="Wingdings" pitchFamily="2" charset="2"/>
              <a:buChar char="§"/>
            </a:pPr>
            <a:r>
              <a:rPr lang="en-US" sz="2000" dirty="0">
                <a:solidFill>
                  <a:srgbClr val="2B3954"/>
                </a:solidFill>
              </a:rPr>
              <a:t>A culmination of industry activities and programs available to help at-risk horses and promote Responsible Ownership</a:t>
            </a:r>
          </a:p>
          <a:p>
            <a:pPr lvl="1" indent="-182880">
              <a:buFont typeface="Wingdings" pitchFamily="2" charset="2"/>
              <a:buChar char="§"/>
            </a:pPr>
            <a:r>
              <a:rPr lang="en-US" sz="2000" dirty="0">
                <a:solidFill>
                  <a:srgbClr val="2B3954"/>
                </a:solidFill>
              </a:rPr>
              <a:t>Booklet is a living document and is meant to change and be updated as new programs and initiatives are developed.</a:t>
            </a:r>
          </a:p>
          <a:p>
            <a:pPr lvl="1" indent="-182880">
              <a:buFont typeface="Wingdings" pitchFamily="2" charset="2"/>
              <a:buChar char="§"/>
            </a:pPr>
            <a:r>
              <a:rPr lang="en-US" sz="2000" dirty="0">
                <a:solidFill>
                  <a:srgbClr val="2B3954"/>
                </a:solidFill>
              </a:rPr>
              <a:t>Revised copy will be sent to UHC Members for revisions/additions.</a:t>
            </a:r>
          </a:p>
          <a:p>
            <a:pPr indent="-182880">
              <a:lnSpc>
                <a:spcPct val="90000"/>
              </a:lnSpc>
              <a:buFont typeface="Wingdings" pitchFamily="2" charset="2"/>
              <a:buChar char="§"/>
            </a:pPr>
            <a:endParaRPr lang="en-US" dirty="0">
              <a:solidFill>
                <a:schemeClr val="tx1"/>
              </a:solidFill>
            </a:endParaRPr>
          </a:p>
        </p:txBody>
      </p:sp>
      <p:grpSp>
        <p:nvGrpSpPr>
          <p:cNvPr id="43" name="Group 47">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9" name="Oval 48">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45" name="Oval 49">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5" name="Slide Number Placeholder 4">
            <a:extLst>
              <a:ext uri="{FF2B5EF4-FFF2-40B4-BE49-F238E27FC236}">
                <a16:creationId xmlns:a16="http://schemas.microsoft.com/office/drawing/2014/main" id="{FB4E416F-02D8-4ACB-83E6-6A3D9D68372A}"/>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a:spcAft>
                <a:spcPts val="600"/>
              </a:spcAft>
            </a:pPr>
            <a:fld id="{4FAB73BC-B049-4115-A692-8D63A059BFB8}" type="slidenum">
              <a:rPr lang="en-US"/>
              <a:pPr>
                <a:spcAft>
                  <a:spcPts val="600"/>
                </a:spcAft>
              </a:pPr>
              <a:t>12</a:t>
            </a:fld>
            <a:endParaRPr lang="en-US"/>
          </a:p>
        </p:txBody>
      </p:sp>
      <p:sp>
        <p:nvSpPr>
          <p:cNvPr id="2" name="Title 1">
            <a:extLst>
              <a:ext uri="{FF2B5EF4-FFF2-40B4-BE49-F238E27FC236}">
                <a16:creationId xmlns:a16="http://schemas.microsoft.com/office/drawing/2014/main" id="{822F1E9D-FF6F-4A84-B194-5A263E0F499F}"/>
              </a:ext>
            </a:extLst>
          </p:cNvPr>
          <p:cNvSpPr>
            <a:spLocks noGrp="1"/>
          </p:cNvSpPr>
          <p:nvPr>
            <p:ph type="title"/>
          </p:nvPr>
        </p:nvSpPr>
        <p:spPr>
          <a:xfrm>
            <a:off x="201572" y="155190"/>
            <a:ext cx="3358497" cy="1839669"/>
          </a:xfrm>
        </p:spPr>
        <p:txBody>
          <a:bodyPr vert="horz" lIns="91440" tIns="45720" rIns="91440" bIns="45720" rtlCol="0" anchor="ctr">
            <a:normAutofit fontScale="90000"/>
          </a:bodyPr>
          <a:lstStyle/>
          <a:p>
            <a:pPr algn="ctr"/>
            <a:r>
              <a:rPr lang="en-US" sz="4400" dirty="0">
                <a:solidFill>
                  <a:srgbClr val="2B3954"/>
                </a:solidFill>
              </a:rPr>
              <a:t>“JOIN THE EFFORT” Booklet</a:t>
            </a:r>
          </a:p>
        </p:txBody>
      </p:sp>
    </p:spTree>
    <p:extLst>
      <p:ext uri="{BB962C8B-B14F-4D97-AF65-F5344CB8AC3E}">
        <p14:creationId xmlns:p14="http://schemas.microsoft.com/office/powerpoint/2010/main" val="22317886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A brown horse standing on top of a grass covered field&#10;&#10;Description automatically generated">
            <a:extLst>
              <a:ext uri="{FF2B5EF4-FFF2-40B4-BE49-F238E27FC236}">
                <a16:creationId xmlns:a16="http://schemas.microsoft.com/office/drawing/2014/main" id="{5F1FF13A-D60C-4FC9-A70A-4D0887DCC27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1BF16990-ABE8-4808-A791-D1B25DD63B0F}"/>
              </a:ext>
            </a:extLst>
          </p:cNvPr>
          <p:cNvSpPr/>
          <p:nvPr/>
        </p:nvSpPr>
        <p:spPr>
          <a:xfrm>
            <a:off x="-354458" y="994025"/>
            <a:ext cx="6369976" cy="6369976"/>
          </a:xfrm>
          <a:prstGeom prst="ellipse">
            <a:avLst/>
          </a:prstGeom>
          <a:solidFill>
            <a:srgbClr val="345163">
              <a:alpha val="72000"/>
            </a:srgbClr>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AB30B8B-DCD0-43D0-A0C5-9DE340838F21}"/>
              </a:ext>
            </a:extLst>
          </p:cNvPr>
          <p:cNvSpPr txBox="1"/>
          <p:nvPr/>
        </p:nvSpPr>
        <p:spPr>
          <a:xfrm>
            <a:off x="709448" y="1913950"/>
            <a:ext cx="4204137" cy="134275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Light" panose="020F0302020204030204"/>
                <a:ea typeface="+mn-ea"/>
                <a:cs typeface="+mn-cs"/>
              </a:rPr>
              <a:t>Mission</a:t>
            </a:r>
          </a:p>
        </p:txBody>
      </p:sp>
      <p:cxnSp>
        <p:nvCxnSpPr>
          <p:cNvPr id="16" name="Straight Connector 19">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9E332D4-3C22-4D72-BE0F-5CBAE352F784}"/>
              </a:ext>
            </a:extLst>
          </p:cNvPr>
          <p:cNvSpPr txBox="1"/>
          <p:nvPr/>
        </p:nvSpPr>
        <p:spPr>
          <a:xfrm>
            <a:off x="513226" y="3614218"/>
            <a:ext cx="4605311" cy="1956162"/>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85000" lnSpcReduction="20000"/>
          </a:bodyPr>
          <a:lstStyle/>
          <a:p>
            <a:pPr marL="0" marR="0" lvl="0" indent="-228600" algn="ctr"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prstClr val="white"/>
              </a:solidFill>
              <a:effectLst/>
              <a:uLnTx/>
              <a:uFillTx/>
              <a:latin typeface="Candara"/>
              <a:ea typeface="Batang"/>
              <a:cs typeface="+mn-cs"/>
            </a:endParaRPr>
          </a:p>
          <a:p>
            <a:pPr algn="ctr">
              <a:lnSpc>
                <a:spcPct val="90000"/>
              </a:lnSpc>
              <a:spcAft>
                <a:spcPts val="600"/>
              </a:spcAft>
              <a:defRPr/>
            </a:pPr>
            <a:r>
              <a:rPr lang="en-US" sz="2400" b="1" dirty="0">
                <a:solidFill>
                  <a:schemeClr val="bg1"/>
                </a:solidFill>
              </a:rPr>
              <a:t>Provide rescues, sanctuaries, municipal facilities, funding agencies, certifying agencies, and all others involved in the equine community with the data necessary to evaluate and guide actions that support equines at-risk and in transition.</a:t>
            </a: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ndara"/>
              <a:ea typeface="Batang"/>
              <a:cs typeface="Calibri"/>
            </a:endParaRPr>
          </a:p>
        </p:txBody>
      </p:sp>
      <p:sp>
        <p:nvSpPr>
          <p:cNvPr id="3" name="Oval 2">
            <a:extLst>
              <a:ext uri="{FF2B5EF4-FFF2-40B4-BE49-F238E27FC236}">
                <a16:creationId xmlns:a16="http://schemas.microsoft.com/office/drawing/2014/main" id="{C6062962-F1C5-4D47-A811-1D0A04084536}"/>
              </a:ext>
            </a:extLst>
          </p:cNvPr>
          <p:cNvSpPr/>
          <p:nvPr/>
        </p:nvSpPr>
        <p:spPr>
          <a:xfrm>
            <a:off x="11153707" y="102765"/>
            <a:ext cx="908788" cy="91029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object&#10;&#10;Description automatically generated">
            <a:extLst>
              <a:ext uri="{FF2B5EF4-FFF2-40B4-BE49-F238E27FC236}">
                <a16:creationId xmlns:a16="http://schemas.microsoft.com/office/drawing/2014/main" id="{5DB28786-AB68-4948-8D0F-7C309B711C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63643" y="104739"/>
            <a:ext cx="898000" cy="910291"/>
          </a:xfrm>
          <a:prstGeom prst="rect">
            <a:avLst/>
          </a:prstGeom>
        </p:spPr>
      </p:pic>
      <p:sp>
        <p:nvSpPr>
          <p:cNvPr id="10" name="Oval 9">
            <a:extLst>
              <a:ext uri="{FF2B5EF4-FFF2-40B4-BE49-F238E27FC236}">
                <a16:creationId xmlns:a16="http://schemas.microsoft.com/office/drawing/2014/main" id="{D25279EA-18B8-4C04-8D5D-D024D5139853}"/>
              </a:ext>
            </a:extLst>
          </p:cNvPr>
          <p:cNvSpPr/>
          <p:nvPr/>
        </p:nvSpPr>
        <p:spPr>
          <a:xfrm>
            <a:off x="11153979" y="100722"/>
            <a:ext cx="908790" cy="910290"/>
          </a:xfrm>
          <a:prstGeom prst="ellipse">
            <a:avLst/>
          </a:prstGeom>
          <a:noFill/>
          <a:ln w="53975" cmpd="dbl">
            <a:solidFill>
              <a:srgbClr val="E3CA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863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ABF85C-7891-4E96-8D95-8AB011EBF1BC}"/>
              </a:ext>
            </a:extLst>
          </p:cNvPr>
          <p:cNvSpPr/>
          <p:nvPr/>
        </p:nvSpPr>
        <p:spPr>
          <a:xfrm>
            <a:off x="4814192" y="-310044"/>
            <a:ext cx="7628561" cy="7251842"/>
          </a:xfrm>
          <a:prstGeom prst="rect">
            <a:avLst/>
          </a:prstGeom>
          <a:solidFill>
            <a:srgbClr val="345163">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close up of a horse that is looking at the camera&#10;&#10;Description automatically generated">
            <a:extLst>
              <a:ext uri="{FF2B5EF4-FFF2-40B4-BE49-F238E27FC236}">
                <a16:creationId xmlns:a16="http://schemas.microsoft.com/office/drawing/2014/main" id="{232BAEF2-6EB5-458D-A494-C2F44202FD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82048" y="-299653"/>
            <a:ext cx="7774277" cy="7457315"/>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12" name="TextBox 11">
            <a:extLst>
              <a:ext uri="{FF2B5EF4-FFF2-40B4-BE49-F238E27FC236}">
                <a16:creationId xmlns:a16="http://schemas.microsoft.com/office/drawing/2014/main" id="{0AB30B8B-DCD0-43D0-A0C5-9DE340838F21}"/>
              </a:ext>
            </a:extLst>
          </p:cNvPr>
          <p:cNvSpPr txBox="1"/>
          <p:nvPr/>
        </p:nvSpPr>
        <p:spPr>
          <a:xfrm>
            <a:off x="6801436" y="1396289"/>
            <a:ext cx="4819952" cy="13255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0" normalizeH="0" baseline="0" noProof="0">
                <a:ln>
                  <a:noFill/>
                </a:ln>
                <a:solidFill>
                  <a:prstClr val="white"/>
                </a:solidFill>
                <a:effectLst/>
                <a:uLnTx/>
                <a:uFillTx/>
                <a:latin typeface="Calibri Light" panose="020F0302020204030204"/>
                <a:ea typeface="+mn-ea"/>
                <a:cs typeface="+mn-cs"/>
              </a:rPr>
              <a:t>Accomplishments</a:t>
            </a:r>
          </a:p>
        </p:txBody>
      </p:sp>
      <p:sp>
        <p:nvSpPr>
          <p:cNvPr id="2" name="TextBox 1">
            <a:extLst>
              <a:ext uri="{FF2B5EF4-FFF2-40B4-BE49-F238E27FC236}">
                <a16:creationId xmlns:a16="http://schemas.microsoft.com/office/drawing/2014/main" id="{7E11F284-3A5C-44F3-B76F-64AB9878649F}"/>
              </a:ext>
            </a:extLst>
          </p:cNvPr>
          <p:cNvSpPr txBox="1"/>
          <p:nvPr/>
        </p:nvSpPr>
        <p:spPr>
          <a:xfrm>
            <a:off x="6801435" y="2871982"/>
            <a:ext cx="4819951" cy="318168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Database of over 1000 equine welfare orgs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Data from 30% of equine welfare population</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2 published reports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Ambassador program</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Intern program</a:t>
            </a:r>
          </a:p>
        </p:txBody>
      </p:sp>
      <p:sp>
        <p:nvSpPr>
          <p:cNvPr id="3" name="Oval 2">
            <a:extLst>
              <a:ext uri="{FF2B5EF4-FFF2-40B4-BE49-F238E27FC236}">
                <a16:creationId xmlns:a16="http://schemas.microsoft.com/office/drawing/2014/main" id="{C6062962-F1C5-4D47-A811-1D0A04084536}"/>
              </a:ext>
            </a:extLst>
          </p:cNvPr>
          <p:cNvSpPr/>
          <p:nvPr/>
        </p:nvSpPr>
        <p:spPr>
          <a:xfrm>
            <a:off x="11153707" y="102765"/>
            <a:ext cx="908788" cy="91029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object&#10;&#10;Description automatically generated">
            <a:extLst>
              <a:ext uri="{FF2B5EF4-FFF2-40B4-BE49-F238E27FC236}">
                <a16:creationId xmlns:a16="http://schemas.microsoft.com/office/drawing/2014/main" id="{5DB28786-AB68-4948-8D0F-7C309B711C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63643" y="104739"/>
            <a:ext cx="898000" cy="910291"/>
          </a:xfrm>
          <a:prstGeom prst="rect">
            <a:avLst/>
          </a:prstGeom>
        </p:spPr>
      </p:pic>
      <p:sp>
        <p:nvSpPr>
          <p:cNvPr id="10" name="Oval 9">
            <a:extLst>
              <a:ext uri="{FF2B5EF4-FFF2-40B4-BE49-F238E27FC236}">
                <a16:creationId xmlns:a16="http://schemas.microsoft.com/office/drawing/2014/main" id="{D25279EA-18B8-4C04-8D5D-D024D5139853}"/>
              </a:ext>
            </a:extLst>
          </p:cNvPr>
          <p:cNvSpPr/>
          <p:nvPr/>
        </p:nvSpPr>
        <p:spPr>
          <a:xfrm>
            <a:off x="11153979" y="100722"/>
            <a:ext cx="908790" cy="910290"/>
          </a:xfrm>
          <a:prstGeom prst="ellipse">
            <a:avLst/>
          </a:prstGeom>
          <a:noFill/>
          <a:ln w="53975" cmpd="dbl">
            <a:solidFill>
              <a:srgbClr val="E3CA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51954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60" name="Group 37">
            <a:extLst>
              <a:ext uri="{FF2B5EF4-FFF2-40B4-BE49-F238E27FC236}">
                <a16:creationId xmlns:a16="http://schemas.microsoft.com/office/drawing/2014/main" id="{16DBFAD4-B5FC-442B-A283-381B01B19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61" name="Oval 38">
              <a:extLst>
                <a:ext uri="{FF2B5EF4-FFF2-40B4-BE49-F238E27FC236}">
                  <a16:creationId xmlns:a16="http://schemas.microsoft.com/office/drawing/2014/main" id="{9B649DC7-8769-4383-A6F2-8F366BA7A1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40" name="Oval 39">
              <a:extLst>
                <a:ext uri="{FF2B5EF4-FFF2-40B4-BE49-F238E27FC236}">
                  <a16:creationId xmlns:a16="http://schemas.microsoft.com/office/drawing/2014/main" id="{0C67FD53-2686-4E0E-BA49-976F78F9A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62" name="Rectangle 41">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2F1E9D-FF6F-4A84-B194-5A263E0F499F}"/>
              </a:ext>
            </a:extLst>
          </p:cNvPr>
          <p:cNvSpPr>
            <a:spLocks noGrp="1"/>
          </p:cNvSpPr>
          <p:nvPr>
            <p:ph type="title"/>
          </p:nvPr>
        </p:nvSpPr>
        <p:spPr>
          <a:xfrm>
            <a:off x="6056215" y="381000"/>
            <a:ext cx="5684267" cy="1555845"/>
          </a:xfrm>
        </p:spPr>
        <p:txBody>
          <a:bodyPr vert="horz" lIns="91440" tIns="45720" rIns="91440" bIns="45720" rtlCol="0" anchor="ctr">
            <a:normAutofit/>
          </a:bodyPr>
          <a:lstStyle/>
          <a:p>
            <a:r>
              <a:rPr lang="en-US" sz="4600" dirty="0">
                <a:solidFill>
                  <a:srgbClr val="2B3954"/>
                </a:solidFill>
              </a:rPr>
              <a:t>What you can do to help at-risk horses</a:t>
            </a:r>
          </a:p>
        </p:txBody>
      </p:sp>
      <p:sp>
        <p:nvSpPr>
          <p:cNvPr id="63" name="Freeform: Shape 43">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34DCF74B-6C59-49ED-A0DC-A06A658E5C5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 y="3"/>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4" name="Text Placeholder 3">
            <a:extLst>
              <a:ext uri="{FF2B5EF4-FFF2-40B4-BE49-F238E27FC236}">
                <a16:creationId xmlns:a16="http://schemas.microsoft.com/office/drawing/2014/main" id="{CC648278-568B-4BB6-A437-E0F0F6E0412F}"/>
              </a:ext>
            </a:extLst>
          </p:cNvPr>
          <p:cNvSpPr>
            <a:spLocks noGrp="1"/>
          </p:cNvSpPr>
          <p:nvPr>
            <p:ph type="body" sz="half" idx="2"/>
          </p:nvPr>
        </p:nvSpPr>
        <p:spPr>
          <a:xfrm>
            <a:off x="6135177" y="2094271"/>
            <a:ext cx="5684267" cy="4296697"/>
          </a:xfrm>
          <a:noFill/>
        </p:spPr>
        <p:txBody>
          <a:bodyPr vert="horz" lIns="91440" tIns="45720" rIns="91440" bIns="45720" rtlCol="0">
            <a:normAutofit/>
          </a:bodyPr>
          <a:lstStyle/>
          <a:p>
            <a:pPr marL="285750" indent="-285750">
              <a:lnSpc>
                <a:spcPct val="90000"/>
              </a:lnSpc>
              <a:spcAft>
                <a:spcPts val="1200"/>
              </a:spcAft>
              <a:buFont typeface="Arial" panose="020B0604020202020204" pitchFamily="34" charset="0"/>
              <a:buChar char="•"/>
            </a:pPr>
            <a:r>
              <a:rPr lang="en-US" altLang="en-US" sz="1800" dirty="0"/>
              <a:t>Own Responsibly</a:t>
            </a:r>
          </a:p>
          <a:p>
            <a:pPr marL="285750" indent="-285750">
              <a:lnSpc>
                <a:spcPct val="90000"/>
              </a:lnSpc>
              <a:spcAft>
                <a:spcPts val="1200"/>
              </a:spcAft>
              <a:buFont typeface="Arial" panose="020B0604020202020204" pitchFamily="34" charset="0"/>
              <a:buChar char="•"/>
            </a:pPr>
            <a:r>
              <a:rPr lang="en-US" altLang="en-US" sz="1800" dirty="0"/>
              <a:t>Have contingency plans in place for your horse</a:t>
            </a:r>
          </a:p>
          <a:p>
            <a:pPr marL="285750" indent="-285750">
              <a:lnSpc>
                <a:spcPct val="90000"/>
              </a:lnSpc>
              <a:spcAft>
                <a:spcPts val="1200"/>
              </a:spcAft>
              <a:buFont typeface="Arial" panose="020B0604020202020204" pitchFamily="34" charset="0"/>
              <a:buChar char="•"/>
            </a:pPr>
            <a:r>
              <a:rPr lang="en-US" altLang="en-US" sz="1800" dirty="0"/>
              <a:t>Include your horse in your Estate Planning</a:t>
            </a:r>
          </a:p>
          <a:p>
            <a:pPr marL="285750" indent="-285750">
              <a:lnSpc>
                <a:spcPct val="90000"/>
              </a:lnSpc>
              <a:spcAft>
                <a:spcPts val="1200"/>
              </a:spcAft>
              <a:buFont typeface="Arial" panose="020B0604020202020204" pitchFamily="34" charset="0"/>
              <a:buChar char="•"/>
            </a:pPr>
            <a:r>
              <a:rPr lang="en-US" altLang="en-US" sz="1800" dirty="0"/>
              <a:t>Breed Responsibly</a:t>
            </a:r>
          </a:p>
          <a:p>
            <a:pPr marL="285750" indent="-285750">
              <a:lnSpc>
                <a:spcPct val="90000"/>
              </a:lnSpc>
              <a:spcAft>
                <a:spcPts val="1200"/>
              </a:spcAft>
              <a:buFont typeface="Arial" panose="020B0604020202020204" pitchFamily="34" charset="0"/>
              <a:buChar char="•"/>
            </a:pPr>
            <a:r>
              <a:rPr lang="en-US" altLang="en-US" sz="1800" dirty="0"/>
              <a:t>Join the UHC Ambassador Program</a:t>
            </a:r>
          </a:p>
          <a:p>
            <a:pPr marL="285750" indent="-285750">
              <a:lnSpc>
                <a:spcPct val="90000"/>
              </a:lnSpc>
              <a:spcAft>
                <a:spcPts val="1200"/>
              </a:spcAft>
              <a:buFont typeface="Arial" panose="020B0604020202020204" pitchFamily="34" charset="0"/>
              <a:buChar char="•"/>
            </a:pPr>
            <a:r>
              <a:rPr lang="en-US" altLang="en-US" sz="1800" dirty="0"/>
              <a:t>Volunteer at rescues or rehoming facilities</a:t>
            </a:r>
          </a:p>
          <a:p>
            <a:pPr marL="285750" indent="-285750">
              <a:lnSpc>
                <a:spcPct val="90000"/>
              </a:lnSpc>
              <a:spcAft>
                <a:spcPts val="1200"/>
              </a:spcAft>
              <a:buFont typeface="Arial" panose="020B0604020202020204" pitchFamily="34" charset="0"/>
              <a:buChar char="•"/>
            </a:pPr>
            <a:r>
              <a:rPr lang="en-US" altLang="en-US" sz="1800" dirty="0"/>
              <a:t>Donate to UHC or your local rescue – </a:t>
            </a:r>
            <a:br>
              <a:rPr lang="en-US" altLang="en-US" sz="1800" dirty="0"/>
            </a:br>
            <a:r>
              <a:rPr lang="en-US" altLang="en-US" sz="1800" dirty="0"/>
              <a:t>or help raise funds.</a:t>
            </a:r>
          </a:p>
          <a:p>
            <a:pPr marL="285750" indent="-285750">
              <a:lnSpc>
                <a:spcPct val="90000"/>
              </a:lnSpc>
              <a:spcAft>
                <a:spcPts val="1200"/>
              </a:spcAft>
              <a:buFont typeface="Arial" panose="020B0604020202020204" pitchFamily="34" charset="0"/>
              <a:buChar char="•"/>
            </a:pPr>
            <a:r>
              <a:rPr lang="en-US" altLang="en-US" sz="1800" dirty="0"/>
              <a:t>Share UHC materials on Responsible Ownership</a:t>
            </a:r>
          </a:p>
        </p:txBody>
      </p:sp>
      <p:sp>
        <p:nvSpPr>
          <p:cNvPr id="5" name="Slide Number Placeholder 4">
            <a:extLst>
              <a:ext uri="{FF2B5EF4-FFF2-40B4-BE49-F238E27FC236}">
                <a16:creationId xmlns:a16="http://schemas.microsoft.com/office/drawing/2014/main" id="{FB4E416F-02D8-4ACB-83E6-6A3D9D68372A}"/>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defTabSz="457200">
              <a:spcAft>
                <a:spcPts val="600"/>
              </a:spcAft>
            </a:pPr>
            <a:fld id="{4FAB73BC-B049-4115-A692-8D63A059BFB8}" type="slidenum">
              <a:rPr lang="en-US">
                <a:solidFill>
                  <a:schemeClr val="tx1"/>
                </a:solidFill>
              </a:rPr>
              <a:pPr defTabSz="457200">
                <a:spcAft>
                  <a:spcPts val="600"/>
                </a:spcAft>
              </a:pPr>
              <a:t>15</a:t>
            </a:fld>
            <a:endParaRPr lang="en-US">
              <a:solidFill>
                <a:schemeClr val="tx1"/>
              </a:solidFill>
            </a:endParaRPr>
          </a:p>
        </p:txBody>
      </p:sp>
    </p:spTree>
    <p:extLst>
      <p:ext uri="{BB962C8B-B14F-4D97-AF65-F5344CB8AC3E}">
        <p14:creationId xmlns:p14="http://schemas.microsoft.com/office/powerpoint/2010/main" val="27133882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8" name="Group 9">
            <a:extLst>
              <a:ext uri="{FF2B5EF4-FFF2-40B4-BE49-F238E27FC236}">
                <a16:creationId xmlns:a16="http://schemas.microsoft.com/office/drawing/2014/main" id="{132FD491-28F3-42E7-AEBF-A9E3C462C9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1" name="Oval 10">
              <a:extLst>
                <a:ext uri="{FF2B5EF4-FFF2-40B4-BE49-F238E27FC236}">
                  <a16:creationId xmlns:a16="http://schemas.microsoft.com/office/drawing/2014/main" id="{AD016B6E-F283-4CFB-9099-05C8DA6AB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2" name="Oval 11">
              <a:extLst>
                <a:ext uri="{FF2B5EF4-FFF2-40B4-BE49-F238E27FC236}">
                  <a16:creationId xmlns:a16="http://schemas.microsoft.com/office/drawing/2014/main" id="{72D0360E-345F-4790-B0A0-03ADC36B5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29" name="Rectangle 13">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E468094-55ED-40B5-8D23-AB57C227D21F}"/>
              </a:ext>
            </a:extLst>
          </p:cNvPr>
          <p:cNvSpPr/>
          <p:nvPr/>
        </p:nvSpPr>
        <p:spPr>
          <a:xfrm>
            <a:off x="651430" y="2119338"/>
            <a:ext cx="7519448" cy="4675745"/>
          </a:xfrm>
          <a:prstGeom prst="rect">
            <a:avLst/>
          </a:prstGeom>
          <a:solidFill>
            <a:schemeClr val="bg1">
              <a:lumMod val="85000"/>
              <a:alpha val="54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5">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6" cstate="email">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17">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6" cstate="email">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6" cstate="email">
              <a:alphaModFix amt="85000"/>
              <a:lum bright="70000" contrast="-70000"/>
              <a:extLst>
                <a:ext uri="{BEBA8EAE-BF5A-486C-A8C5-ECC9F3942E4B}">
                  <a14:imgProps xmlns:a14="http://schemas.microsoft.com/office/drawing/2010/main">
                    <a14:imgLayer r:embed="rId7">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 Placeholder 3">
            <a:extLst>
              <a:ext uri="{FF2B5EF4-FFF2-40B4-BE49-F238E27FC236}">
                <a16:creationId xmlns:a16="http://schemas.microsoft.com/office/drawing/2014/main" id="{CC648278-568B-4BB6-A437-E0F0F6E0412F}"/>
              </a:ext>
            </a:extLst>
          </p:cNvPr>
          <p:cNvSpPr>
            <a:spLocks noGrp="1"/>
          </p:cNvSpPr>
          <p:nvPr>
            <p:ph type="body" sz="half" idx="2"/>
          </p:nvPr>
        </p:nvSpPr>
        <p:spPr>
          <a:xfrm>
            <a:off x="1069848" y="2320412"/>
            <a:ext cx="6943442" cy="4256557"/>
          </a:xfrm>
        </p:spPr>
        <p:txBody>
          <a:bodyPr vert="horz" lIns="91440" tIns="45720" rIns="91440" bIns="45720" rtlCol="0">
            <a:normAutofit/>
          </a:bodyPr>
          <a:lstStyle/>
          <a:p>
            <a:pPr algn="ctr">
              <a:defRPr/>
            </a:pPr>
            <a:r>
              <a:rPr lang="en-US" sz="2400" dirty="0"/>
              <a:t>Let’s work at the root of the problem together – </a:t>
            </a:r>
            <a:r>
              <a:rPr lang="en-US" sz="2400" u="sng" dirty="0"/>
              <a:t>before</a:t>
            </a:r>
            <a:r>
              <a:rPr lang="en-US" sz="2400" dirty="0"/>
              <a:t> a horse becomes at-risk.</a:t>
            </a:r>
          </a:p>
          <a:p>
            <a:pPr algn="ctr">
              <a:defRPr/>
            </a:pPr>
            <a:endParaRPr lang="en-US" sz="2400" dirty="0"/>
          </a:p>
          <a:p>
            <a:pPr algn="ctr">
              <a:defRPr/>
            </a:pPr>
            <a:r>
              <a:rPr lang="en-US" sz="2400" dirty="0"/>
              <a:t>Learn the facts and share them with other horse owners and breeders, clubs and organizations.</a:t>
            </a:r>
          </a:p>
          <a:p>
            <a:pPr algn="ctr">
              <a:defRPr/>
            </a:pPr>
            <a:endParaRPr lang="en-US" sz="2400" b="1" dirty="0">
              <a:solidFill>
                <a:srgbClr val="006600"/>
              </a:solidFill>
              <a:effectLst>
                <a:outerShdw blurRad="38100" dist="38100" dir="2700000" algn="tl">
                  <a:srgbClr val="000000">
                    <a:alpha val="43137"/>
                  </a:srgbClr>
                </a:outerShdw>
              </a:effectLst>
            </a:endParaRPr>
          </a:p>
          <a:p>
            <a:pPr algn="ctr">
              <a:defRPr/>
            </a:pPr>
            <a:r>
              <a:rPr lang="en-US" sz="2800" b="1" dirty="0">
                <a:solidFill>
                  <a:schemeClr val="accent1"/>
                </a:solidFill>
                <a:effectLst>
                  <a:outerShdw blurRad="38100" dist="38100" dir="2700000" algn="tl">
                    <a:srgbClr val="000000">
                      <a:alpha val="43137"/>
                    </a:srgbClr>
                  </a:outerShdw>
                </a:effectLst>
              </a:rPr>
              <a:t>Help the UHC spread the word to </a:t>
            </a:r>
            <a:br>
              <a:rPr lang="en-US" sz="2800" b="1" dirty="0">
                <a:solidFill>
                  <a:schemeClr val="accent1"/>
                </a:solidFill>
                <a:effectLst>
                  <a:outerShdw blurRad="38100" dist="38100" dir="2700000" algn="tl">
                    <a:srgbClr val="000000">
                      <a:alpha val="43137"/>
                    </a:srgbClr>
                  </a:outerShdw>
                </a:effectLst>
              </a:rPr>
            </a:br>
            <a:r>
              <a:rPr lang="en-US" sz="2800" b="1" dirty="0">
                <a:solidFill>
                  <a:schemeClr val="accent1"/>
                </a:solidFill>
                <a:effectLst>
                  <a:outerShdw blurRad="38100" dist="38100" dir="2700000" algn="tl">
                    <a:srgbClr val="000000">
                      <a:alpha val="43137"/>
                    </a:srgbClr>
                  </a:outerShdw>
                </a:effectLst>
              </a:rPr>
              <a:t>“Own Responsibly”</a:t>
            </a:r>
            <a:endParaRPr lang="en-US" sz="2800" dirty="0">
              <a:solidFill>
                <a:schemeClr val="accent1"/>
              </a:solidFill>
            </a:endParaRPr>
          </a:p>
          <a:p>
            <a:pPr marL="274320" lvl="1"/>
            <a:endParaRPr lang="en-US" sz="1600" dirty="0">
              <a:solidFill>
                <a:schemeClr val="tx1"/>
              </a:solidFill>
            </a:endParaRPr>
          </a:p>
        </p:txBody>
      </p:sp>
      <p:sp>
        <p:nvSpPr>
          <p:cNvPr id="32" name="Oval 21">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8"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3" name="Oval 23">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FB4E416F-02D8-4ACB-83E6-6A3D9D68372A}"/>
              </a:ext>
            </a:extLst>
          </p:cNvPr>
          <p:cNvSpPr>
            <a:spLocks noGrp="1"/>
          </p:cNvSpPr>
          <p:nvPr>
            <p:ph type="sldNum" sz="quarter" idx="12"/>
          </p:nvPr>
        </p:nvSpPr>
        <p:spPr>
          <a:xfrm>
            <a:off x="11311128" y="6272784"/>
            <a:ext cx="640080" cy="365125"/>
          </a:xfrm>
        </p:spPr>
        <p:txBody>
          <a:bodyPr vert="horz" lIns="91440" tIns="45720" rIns="91440" bIns="45720" rtlCol="0" anchor="ctr">
            <a:normAutofit/>
          </a:bodyPr>
          <a:lstStyle/>
          <a:p>
            <a:pPr defTabSz="457200">
              <a:spcAft>
                <a:spcPts val="600"/>
              </a:spcAft>
            </a:pPr>
            <a:fld id="{4FAB73BC-B049-4115-A692-8D63A059BFB8}" type="slidenum">
              <a:rPr lang="en-US" b="1" kern="1200" dirty="0">
                <a:solidFill>
                  <a:srgbClr val="FFFFFF"/>
                </a:solidFill>
                <a:latin typeface="+mj-lt"/>
                <a:ea typeface="+mn-ea"/>
                <a:cs typeface="+mn-cs"/>
              </a:rPr>
              <a:pPr defTabSz="457200">
                <a:spcAft>
                  <a:spcPts val="600"/>
                </a:spcAft>
              </a:pPr>
              <a:t>16</a:t>
            </a:fld>
            <a:endParaRPr lang="en-US" b="1" kern="1200" dirty="0">
              <a:solidFill>
                <a:srgbClr val="FFFFFF"/>
              </a:solidFill>
              <a:latin typeface="+mj-lt"/>
              <a:ea typeface="+mn-ea"/>
              <a:cs typeface="+mn-cs"/>
            </a:endParaRPr>
          </a:p>
        </p:txBody>
      </p:sp>
      <p:sp>
        <p:nvSpPr>
          <p:cNvPr id="17" name="TextBox 16">
            <a:extLst>
              <a:ext uri="{FF2B5EF4-FFF2-40B4-BE49-F238E27FC236}">
                <a16:creationId xmlns:a16="http://schemas.microsoft.com/office/drawing/2014/main" id="{D6474BE5-96EE-4D59-91B1-235D889349DC}"/>
              </a:ext>
            </a:extLst>
          </p:cNvPr>
          <p:cNvSpPr txBox="1"/>
          <p:nvPr/>
        </p:nvSpPr>
        <p:spPr>
          <a:xfrm>
            <a:off x="1497951" y="847668"/>
            <a:ext cx="9903774" cy="800219"/>
          </a:xfrm>
          <a:prstGeom prst="rect">
            <a:avLst/>
          </a:prstGeom>
          <a:noFill/>
        </p:spPr>
        <p:txBody>
          <a:bodyPr wrap="square">
            <a:spAutoFit/>
          </a:bodyPr>
          <a:lstStyle/>
          <a:p>
            <a:r>
              <a:rPr lang="en-US" sz="4600" b="1" cap="all" dirty="0">
                <a:solidFill>
                  <a:srgbClr val="2B3954"/>
                </a:solidFill>
                <a:latin typeface="Rockwell Condensed" panose="02060603050405020104"/>
                <a:ea typeface="+mj-ea"/>
                <a:cs typeface="+mj-cs"/>
              </a:rPr>
              <a:t>Be part of the Solution!</a:t>
            </a:r>
            <a:endParaRPr lang="en-US" dirty="0"/>
          </a:p>
        </p:txBody>
      </p:sp>
    </p:spTree>
    <p:extLst>
      <p:ext uri="{BB962C8B-B14F-4D97-AF65-F5344CB8AC3E}">
        <p14:creationId xmlns:p14="http://schemas.microsoft.com/office/powerpoint/2010/main" val="425045875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700096-98BF-4181-AEC1-B3FA211F98D3}"/>
              </a:ext>
            </a:extLst>
          </p:cNvPr>
          <p:cNvSpPr>
            <a:spLocks noGrp="1"/>
          </p:cNvSpPr>
          <p:nvPr>
            <p:ph type="ftr" sz="quarter" idx="11"/>
          </p:nvPr>
        </p:nvSpPr>
        <p:spPr/>
        <p:txBody>
          <a:bodyPr/>
          <a:lstStyle/>
          <a:p>
            <a:r>
              <a:rPr lang="en-US" dirty="0"/>
              <a:t>UNITED HORSE COALITION 2021</a:t>
            </a:r>
          </a:p>
        </p:txBody>
      </p:sp>
      <p:sp>
        <p:nvSpPr>
          <p:cNvPr id="3" name="Slide Number Placeholder 2">
            <a:extLst>
              <a:ext uri="{FF2B5EF4-FFF2-40B4-BE49-F238E27FC236}">
                <a16:creationId xmlns:a16="http://schemas.microsoft.com/office/drawing/2014/main" id="{7E13A08E-6FE4-4662-ACCE-9FE1A65D82CB}"/>
              </a:ext>
            </a:extLst>
          </p:cNvPr>
          <p:cNvSpPr>
            <a:spLocks noGrp="1"/>
          </p:cNvSpPr>
          <p:nvPr>
            <p:ph type="sldNum" sz="quarter" idx="12"/>
          </p:nvPr>
        </p:nvSpPr>
        <p:spPr/>
        <p:txBody>
          <a:bodyPr/>
          <a:lstStyle/>
          <a:p>
            <a:fld id="{4FAB73BC-B049-4115-A692-8D63A059BFB8}" type="slidenum">
              <a:rPr lang="en-US" smtClean="0"/>
              <a:t>17</a:t>
            </a:fld>
            <a:endParaRPr lang="en-US" dirty="0"/>
          </a:p>
        </p:txBody>
      </p:sp>
      <p:pic>
        <p:nvPicPr>
          <p:cNvPr id="7" name="Picture 6" descr="A picture containing outdoor, mammal, donkey, horse&#10;&#10;Description automatically generated">
            <a:extLst>
              <a:ext uri="{FF2B5EF4-FFF2-40B4-BE49-F238E27FC236}">
                <a16:creationId xmlns:a16="http://schemas.microsoft.com/office/drawing/2014/main" id="{CCC6EA77-4074-4785-8C84-E436576242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3989578"/>
          </a:xfrm>
          <a:prstGeom prst="rect">
            <a:avLst/>
          </a:prstGeom>
        </p:spPr>
      </p:pic>
      <p:pic>
        <p:nvPicPr>
          <p:cNvPr id="9" name="Picture 8" descr="Logo&#10;&#10;Description automatically generated">
            <a:extLst>
              <a:ext uri="{FF2B5EF4-FFF2-40B4-BE49-F238E27FC236}">
                <a16:creationId xmlns:a16="http://schemas.microsoft.com/office/drawing/2014/main" id="{16F3D6AE-E82D-4E72-ABB2-C6451448E1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4470" y="617055"/>
            <a:ext cx="7826642" cy="2940229"/>
          </a:xfrm>
          <a:prstGeom prst="rect">
            <a:avLst/>
          </a:prstGeom>
        </p:spPr>
      </p:pic>
      <p:sp>
        <p:nvSpPr>
          <p:cNvPr id="10" name="TextBox 9">
            <a:extLst>
              <a:ext uri="{FF2B5EF4-FFF2-40B4-BE49-F238E27FC236}">
                <a16:creationId xmlns:a16="http://schemas.microsoft.com/office/drawing/2014/main" id="{3259301B-BF97-4438-BCD1-C33CF872EB3A}"/>
              </a:ext>
            </a:extLst>
          </p:cNvPr>
          <p:cNvSpPr txBox="1"/>
          <p:nvPr/>
        </p:nvSpPr>
        <p:spPr>
          <a:xfrm>
            <a:off x="6399747" y="5806912"/>
            <a:ext cx="7374194" cy="830997"/>
          </a:xfrm>
          <a:prstGeom prst="rect">
            <a:avLst/>
          </a:prstGeom>
          <a:noFill/>
        </p:spPr>
        <p:txBody>
          <a:bodyPr wrap="square" rtlCol="0">
            <a:spAutoFit/>
          </a:bodyPr>
          <a:lstStyle/>
          <a:p>
            <a:r>
              <a:rPr lang="en-US" sz="2400" dirty="0">
                <a:hlinkClick r:id="rId5"/>
              </a:rPr>
              <a:t>UHC@horsecouncil.org</a:t>
            </a:r>
            <a:endParaRPr lang="en-US" sz="2400" dirty="0"/>
          </a:p>
          <a:p>
            <a:r>
              <a:rPr lang="en-US" sz="2400" dirty="0"/>
              <a:t>www.unitedhorsecoalition.org</a:t>
            </a:r>
          </a:p>
        </p:txBody>
      </p:sp>
      <p:sp>
        <p:nvSpPr>
          <p:cNvPr id="4" name="TextBox 3">
            <a:extLst>
              <a:ext uri="{FF2B5EF4-FFF2-40B4-BE49-F238E27FC236}">
                <a16:creationId xmlns:a16="http://schemas.microsoft.com/office/drawing/2014/main" id="{A6F242C2-E0C3-4419-A620-00088F0B1411}"/>
              </a:ext>
            </a:extLst>
          </p:cNvPr>
          <p:cNvSpPr txBox="1"/>
          <p:nvPr/>
        </p:nvSpPr>
        <p:spPr>
          <a:xfrm>
            <a:off x="1405618" y="4359636"/>
            <a:ext cx="9380764" cy="1077218"/>
          </a:xfrm>
          <a:prstGeom prst="rect">
            <a:avLst/>
          </a:prstGeom>
          <a:noFill/>
        </p:spPr>
        <p:txBody>
          <a:bodyPr wrap="square" rtlCol="0">
            <a:spAutoFit/>
          </a:bodyPr>
          <a:lstStyle/>
          <a:p>
            <a:pPr algn="ctr"/>
            <a:r>
              <a:rPr lang="en-US" sz="3200" dirty="0"/>
              <a:t>Thank you for listening!  </a:t>
            </a:r>
          </a:p>
          <a:p>
            <a:pPr algn="ctr"/>
            <a:r>
              <a:rPr lang="en-US" sz="3200" dirty="0"/>
              <a:t>Feel free to contact UHC with any questions</a:t>
            </a:r>
            <a:r>
              <a:rPr lang="en-US" dirty="0"/>
              <a:t>.</a:t>
            </a:r>
          </a:p>
        </p:txBody>
      </p:sp>
    </p:spTree>
    <p:extLst>
      <p:ext uri="{BB962C8B-B14F-4D97-AF65-F5344CB8AC3E}">
        <p14:creationId xmlns:p14="http://schemas.microsoft.com/office/powerpoint/2010/main" val="33998448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0C17-B2A9-4EDA-A69C-432FFD1B3E44}"/>
              </a:ext>
            </a:extLst>
          </p:cNvPr>
          <p:cNvSpPr>
            <a:spLocks noGrp="1"/>
          </p:cNvSpPr>
          <p:nvPr>
            <p:ph type="title"/>
          </p:nvPr>
        </p:nvSpPr>
        <p:spPr>
          <a:xfrm>
            <a:off x="1069848" y="484632"/>
            <a:ext cx="5026152" cy="1609344"/>
          </a:xfrm>
        </p:spPr>
        <p:txBody>
          <a:bodyPr/>
          <a:lstStyle/>
          <a:p>
            <a:r>
              <a:rPr lang="en-US" dirty="0"/>
              <a:t>UHC History:</a:t>
            </a:r>
          </a:p>
        </p:txBody>
      </p:sp>
      <p:sp>
        <p:nvSpPr>
          <p:cNvPr id="3" name="Content Placeholder 2">
            <a:extLst>
              <a:ext uri="{FF2B5EF4-FFF2-40B4-BE49-F238E27FC236}">
                <a16:creationId xmlns:a16="http://schemas.microsoft.com/office/drawing/2014/main" id="{0A276FBD-72E6-423A-B8A9-E4047310BD60}"/>
              </a:ext>
            </a:extLst>
          </p:cNvPr>
          <p:cNvSpPr>
            <a:spLocks noGrp="1"/>
          </p:cNvSpPr>
          <p:nvPr>
            <p:ph idx="1"/>
          </p:nvPr>
        </p:nvSpPr>
        <p:spPr>
          <a:xfrm>
            <a:off x="6266426" y="1769177"/>
            <a:ext cx="5607789" cy="4438012"/>
          </a:xfrm>
        </p:spPr>
        <p:txBody>
          <a:bodyPr>
            <a:noAutofit/>
          </a:bodyPr>
          <a:lstStyle/>
          <a:p>
            <a:r>
              <a:rPr lang="en-US" sz="2400" dirty="0"/>
              <a:t>United Horse Coalition came about through the Unwanted Horse Summit in 2005</a:t>
            </a:r>
          </a:p>
          <a:p>
            <a:r>
              <a:rPr lang="en-US" sz="2400" dirty="0"/>
              <a:t>Key stakeholders came together to start a dialogue on the issue.</a:t>
            </a:r>
          </a:p>
          <a:p>
            <a:r>
              <a:rPr lang="en-US" sz="2400" dirty="0"/>
              <a:t>Purpose was to develop consensus on the most effective ways to address the issue surrounding horses at-risk or in transition.</a:t>
            </a:r>
          </a:p>
          <a:p>
            <a:r>
              <a:rPr lang="en-US" sz="2400" dirty="0"/>
              <a:t>In June 2006 the UHC was folded into the American Horse Council</a:t>
            </a:r>
          </a:p>
        </p:txBody>
      </p:sp>
      <p:pic>
        <p:nvPicPr>
          <p:cNvPr id="7" name="Picture 6" descr="A group of brown and white dog looking at the camera&#10;&#10;Description automatically generated">
            <a:extLst>
              <a:ext uri="{FF2B5EF4-FFF2-40B4-BE49-F238E27FC236}">
                <a16:creationId xmlns:a16="http://schemas.microsoft.com/office/drawing/2014/main" id="{0C65E081-0513-44FC-A11C-DB541AC693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3752" y="1879465"/>
            <a:ext cx="4765704" cy="4217437"/>
          </a:xfrm>
          <a:prstGeom prst="rect">
            <a:avLst/>
          </a:prstGeom>
        </p:spPr>
      </p:pic>
      <p:sp>
        <p:nvSpPr>
          <p:cNvPr id="8" name="Footer Placeholder 7">
            <a:extLst>
              <a:ext uri="{FF2B5EF4-FFF2-40B4-BE49-F238E27FC236}">
                <a16:creationId xmlns:a16="http://schemas.microsoft.com/office/drawing/2014/main" id="{BCFFD7C2-AEA0-4ED6-871A-42549355E196}"/>
              </a:ext>
            </a:extLst>
          </p:cNvPr>
          <p:cNvSpPr>
            <a:spLocks noGrp="1"/>
          </p:cNvSpPr>
          <p:nvPr>
            <p:ph type="ftr" sz="quarter" idx="11"/>
          </p:nvPr>
        </p:nvSpPr>
        <p:spPr/>
        <p:txBody>
          <a:bodyPr/>
          <a:lstStyle/>
          <a:p>
            <a:r>
              <a:rPr lang="en-US"/>
              <a:t>UNITED HORSE COALITION 2019</a:t>
            </a:r>
            <a:endParaRPr lang="en-US" dirty="0"/>
          </a:p>
        </p:txBody>
      </p:sp>
      <p:sp>
        <p:nvSpPr>
          <p:cNvPr id="9" name="Slide Number Placeholder 8">
            <a:extLst>
              <a:ext uri="{FF2B5EF4-FFF2-40B4-BE49-F238E27FC236}">
                <a16:creationId xmlns:a16="http://schemas.microsoft.com/office/drawing/2014/main" id="{46032FB1-68FE-44C2-BE64-4F11DF40A70E}"/>
              </a:ext>
            </a:extLst>
          </p:cNvPr>
          <p:cNvSpPr>
            <a:spLocks noGrp="1"/>
          </p:cNvSpPr>
          <p:nvPr>
            <p:ph type="sldNum" sz="quarter" idx="12"/>
          </p:nvPr>
        </p:nvSpPr>
        <p:spPr/>
        <p:txBody>
          <a:bodyPr/>
          <a:lstStyle/>
          <a:p>
            <a:fld id="{4FAB73BC-B049-4115-A692-8D63A059BFB8}" type="slidenum">
              <a:rPr lang="en-US" smtClean="0"/>
              <a:t>2</a:t>
            </a:fld>
            <a:endParaRPr lang="en-US" dirty="0"/>
          </a:p>
        </p:txBody>
      </p:sp>
      <p:sp>
        <p:nvSpPr>
          <p:cNvPr id="12" name="Rectangle 11">
            <a:extLst>
              <a:ext uri="{FF2B5EF4-FFF2-40B4-BE49-F238E27FC236}">
                <a16:creationId xmlns:a16="http://schemas.microsoft.com/office/drawing/2014/main" id="{FEC24C1F-3670-4938-ABCB-0013A7D922D6}"/>
              </a:ext>
            </a:extLst>
          </p:cNvPr>
          <p:cNvSpPr/>
          <p:nvPr/>
        </p:nvSpPr>
        <p:spPr>
          <a:xfrm>
            <a:off x="5047861" y="998376"/>
            <a:ext cx="6903347"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6273503"/>
      </p:ext>
    </p:extLst>
  </p:cSld>
  <p:clrMapOvr>
    <a:masterClrMapping/>
  </p:clrMapOvr>
  <mc:AlternateContent xmlns:mc="http://schemas.openxmlformats.org/markup-compatibility/2006" xmlns:p14="http://schemas.microsoft.com/office/powerpoint/2010/main">
    <mc:Choice Requires="p14">
      <p:transition spd="slow" p14:dur="1500" advTm="71976">
        <p14:window dir="vert"/>
      </p:transition>
    </mc:Choice>
    <mc:Fallback xmlns="">
      <p:transition spd="slow" advTm="71976">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54DD4-FBBF-4348-9B9F-DFDC3D846231}"/>
              </a:ext>
            </a:extLst>
          </p:cNvPr>
          <p:cNvSpPr>
            <a:spLocks noGrp="1"/>
          </p:cNvSpPr>
          <p:nvPr>
            <p:ph type="title"/>
          </p:nvPr>
        </p:nvSpPr>
        <p:spPr>
          <a:xfrm>
            <a:off x="1069848" y="484632"/>
            <a:ext cx="10058400" cy="991830"/>
          </a:xfrm>
        </p:spPr>
        <p:txBody>
          <a:bodyPr/>
          <a:lstStyle/>
          <a:p>
            <a:r>
              <a:rPr lang="en-US" dirty="0">
                <a:solidFill>
                  <a:srgbClr val="2B3954"/>
                </a:solidFill>
              </a:rPr>
              <a:t>WHAT DO WE DO?</a:t>
            </a:r>
          </a:p>
        </p:txBody>
      </p:sp>
      <p:sp>
        <p:nvSpPr>
          <p:cNvPr id="3" name="Content Placeholder 2">
            <a:extLst>
              <a:ext uri="{FF2B5EF4-FFF2-40B4-BE49-F238E27FC236}">
                <a16:creationId xmlns:a16="http://schemas.microsoft.com/office/drawing/2014/main" id="{9546440C-A826-475E-889F-375F5D3BC0EF}"/>
              </a:ext>
            </a:extLst>
          </p:cNvPr>
          <p:cNvSpPr>
            <a:spLocks noGrp="1"/>
          </p:cNvSpPr>
          <p:nvPr>
            <p:ph idx="1"/>
          </p:nvPr>
        </p:nvSpPr>
        <p:spPr>
          <a:xfrm>
            <a:off x="805960" y="2286000"/>
            <a:ext cx="4739164" cy="3722243"/>
          </a:xfrm>
        </p:spPr>
        <p:txBody>
          <a:bodyPr>
            <a:normAutofit/>
          </a:bodyPr>
          <a:lstStyle/>
          <a:p>
            <a:r>
              <a:rPr lang="en-US" sz="2800" dirty="0"/>
              <a:t>Educated.  Advocate.  Collaborate.</a:t>
            </a:r>
          </a:p>
          <a:p>
            <a:r>
              <a:rPr lang="en-US" sz="2800" dirty="0"/>
              <a:t>Educational Materials on Responsible Horse Ownership.</a:t>
            </a:r>
          </a:p>
          <a:p>
            <a:r>
              <a:rPr lang="en-US" sz="2800" dirty="0"/>
              <a:t>UHC Resource Database</a:t>
            </a:r>
          </a:p>
          <a:p>
            <a:r>
              <a:rPr lang="en-US" sz="2800" dirty="0"/>
              <a:t>The Equine Welfare Data Collective</a:t>
            </a:r>
          </a:p>
        </p:txBody>
      </p:sp>
      <p:sp>
        <p:nvSpPr>
          <p:cNvPr id="5" name="Slide Number Placeholder 4">
            <a:extLst>
              <a:ext uri="{FF2B5EF4-FFF2-40B4-BE49-F238E27FC236}">
                <a16:creationId xmlns:a16="http://schemas.microsoft.com/office/drawing/2014/main" id="{3CF88BB8-3356-432C-B428-EE5718E2D85E}"/>
              </a:ext>
            </a:extLst>
          </p:cNvPr>
          <p:cNvSpPr>
            <a:spLocks noGrp="1"/>
          </p:cNvSpPr>
          <p:nvPr>
            <p:ph type="sldNum" sz="quarter" idx="12"/>
          </p:nvPr>
        </p:nvSpPr>
        <p:spPr/>
        <p:txBody>
          <a:bodyPr/>
          <a:lstStyle/>
          <a:p>
            <a:fld id="{4FAB73BC-B049-4115-A692-8D63A059BFB8}" type="slidenum">
              <a:rPr lang="en-US" smtClean="0"/>
              <a:t>3</a:t>
            </a:fld>
            <a:endParaRPr lang="en-US" dirty="0"/>
          </a:p>
        </p:txBody>
      </p:sp>
      <p:sp>
        <p:nvSpPr>
          <p:cNvPr id="6" name="Flowchart: Process 5">
            <a:extLst>
              <a:ext uri="{FF2B5EF4-FFF2-40B4-BE49-F238E27FC236}">
                <a16:creationId xmlns:a16="http://schemas.microsoft.com/office/drawing/2014/main" id="{E8361BE1-5AE4-46DC-A7D1-7B99216B89E6}"/>
              </a:ext>
            </a:extLst>
          </p:cNvPr>
          <p:cNvSpPr/>
          <p:nvPr/>
        </p:nvSpPr>
        <p:spPr>
          <a:xfrm>
            <a:off x="1069848" y="1518407"/>
            <a:ext cx="10058400" cy="25167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71C19A2-9014-4DE0-AD5D-3D7789B6A0AD}"/>
              </a:ext>
            </a:extLst>
          </p:cNvPr>
          <p:cNvSpPr txBox="1"/>
          <p:nvPr/>
        </p:nvSpPr>
        <p:spPr>
          <a:xfrm>
            <a:off x="5545124" y="459660"/>
            <a:ext cx="5234744" cy="1015663"/>
          </a:xfrm>
          <a:prstGeom prst="rect">
            <a:avLst/>
          </a:prstGeom>
          <a:noFill/>
        </p:spPr>
        <p:txBody>
          <a:bodyPr wrap="square" rtlCol="0">
            <a:spAutoFit/>
          </a:bodyPr>
          <a:lstStyle/>
          <a:p>
            <a:r>
              <a:rPr lang="en-US" sz="2000" dirty="0">
                <a:solidFill>
                  <a:schemeClr val="accent5"/>
                </a:solidFill>
              </a:rPr>
              <a:t>Through industry collaboration, the UHC promotes education and options for at-risk and transitioning horses.</a:t>
            </a:r>
          </a:p>
        </p:txBody>
      </p:sp>
      <p:pic>
        <p:nvPicPr>
          <p:cNvPr id="8" name="Picture 7">
            <a:extLst>
              <a:ext uri="{FF2B5EF4-FFF2-40B4-BE49-F238E27FC236}">
                <a16:creationId xmlns:a16="http://schemas.microsoft.com/office/drawing/2014/main" id="{75897AAD-48EB-425C-B2F4-1F544080A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75228" y="1860259"/>
            <a:ext cx="5153020" cy="4048562"/>
          </a:xfrm>
          <a:prstGeom prst="rect">
            <a:avLst/>
          </a:prstGeom>
        </p:spPr>
      </p:pic>
    </p:spTree>
    <p:extLst>
      <p:ext uri="{BB962C8B-B14F-4D97-AF65-F5344CB8AC3E}">
        <p14:creationId xmlns:p14="http://schemas.microsoft.com/office/powerpoint/2010/main" val="2345319840"/>
      </p:ext>
    </p:extLst>
  </p:cSld>
  <p:clrMapOvr>
    <a:masterClrMapping/>
  </p:clrMapOvr>
  <mc:AlternateContent xmlns:mc="http://schemas.openxmlformats.org/markup-compatibility/2006" xmlns:p14="http://schemas.microsoft.com/office/powerpoint/2010/main">
    <mc:Choice Requires="p14">
      <p:transition spd="slow" p14:dur="2000" advTm="1204"/>
    </mc:Choice>
    <mc:Fallback xmlns="">
      <p:transition spd="slow" advTm="120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3">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cstate="email">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5">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cstate="email">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7">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cstate="email">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0" name="Group 19">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1" name="Oval 20">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cstate="email">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7" name="Oval 21">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19" name="Rectangle 23">
            <a:extLst>
              <a:ext uri="{FF2B5EF4-FFF2-40B4-BE49-F238E27FC236}">
                <a16:creationId xmlns:a16="http://schemas.microsoft.com/office/drawing/2014/main" id="{0E2D3DCD-4716-40AA-90C0-6F2F9F116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picture containing looking, young, child, wearing&#10;&#10;Description automatically generated">
            <a:extLst>
              <a:ext uri="{FF2B5EF4-FFF2-40B4-BE49-F238E27FC236}">
                <a16:creationId xmlns:a16="http://schemas.microsoft.com/office/drawing/2014/main" id="{A889E598-4139-4F4A-BB1F-FB0D06A3988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450" y="-1484768"/>
            <a:ext cx="12191980" cy="6857989"/>
          </a:xfrm>
          <a:prstGeom prst="rect">
            <a:avLst/>
          </a:prstGeom>
        </p:spPr>
      </p:pic>
      <p:sp>
        <p:nvSpPr>
          <p:cNvPr id="23" name="Rectangle 25">
            <a:extLst>
              <a:ext uri="{FF2B5EF4-FFF2-40B4-BE49-F238E27FC236}">
                <a16:creationId xmlns:a16="http://schemas.microsoft.com/office/drawing/2014/main" id="{037BACED-9574-4AAE-9D04-510030835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3" cstate="email">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675F88-5730-4819-A290-7F6D361BA2A9}"/>
              </a:ext>
            </a:extLst>
          </p:cNvPr>
          <p:cNvSpPr>
            <a:spLocks noGrp="1"/>
          </p:cNvSpPr>
          <p:nvPr>
            <p:ph type="title"/>
          </p:nvPr>
        </p:nvSpPr>
        <p:spPr>
          <a:xfrm>
            <a:off x="1051560" y="4355692"/>
            <a:ext cx="9085940" cy="1017529"/>
          </a:xfrm>
        </p:spPr>
        <p:txBody>
          <a:bodyPr vert="horz" lIns="91440" tIns="45720" rIns="91440" bIns="45720" rtlCol="0" anchor="b">
            <a:normAutofit/>
          </a:bodyPr>
          <a:lstStyle/>
          <a:p>
            <a:r>
              <a:rPr lang="en-US" sz="5200" dirty="0">
                <a:blipFill dpi="0" rotWithShape="1">
                  <a:blip r:embed="rId8"/>
                  <a:srcRect/>
                  <a:tile tx="6350" ty="-127000" sx="65000" sy="64000" flip="none" algn="tl"/>
                </a:blipFill>
              </a:rPr>
              <a:t>Promoting “Responsible Ownership.”</a:t>
            </a:r>
          </a:p>
        </p:txBody>
      </p:sp>
      <p:grpSp>
        <p:nvGrpSpPr>
          <p:cNvPr id="25" name="Group 27">
            <a:extLst>
              <a:ext uri="{FF2B5EF4-FFF2-40B4-BE49-F238E27FC236}">
                <a16:creationId xmlns:a16="http://schemas.microsoft.com/office/drawing/2014/main" id="{FA08BC01-A289-44B6-9133-2814052F9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29" name="Oval 28">
              <a:extLst>
                <a:ext uri="{FF2B5EF4-FFF2-40B4-BE49-F238E27FC236}">
                  <a16:creationId xmlns:a16="http://schemas.microsoft.com/office/drawing/2014/main" id="{A9CD65F9-B9FF-4981-AB43-F25748584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9" cstate="email">
                <a:duotone>
                  <a:schemeClr val="accent1">
                    <a:shade val="45000"/>
                    <a:satMod val="135000"/>
                  </a:schemeClr>
                  <a:prstClr val="white"/>
                </a:duotone>
                <a:extLs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9">
              <a:extLst>
                <a:ext uri="{FF2B5EF4-FFF2-40B4-BE49-F238E27FC236}">
                  <a16:creationId xmlns:a16="http://schemas.microsoft.com/office/drawing/2014/main" id="{782EC907-6C80-4890-9ECB-3019DBC4D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Slide Number Placeholder 4">
            <a:extLst>
              <a:ext uri="{FF2B5EF4-FFF2-40B4-BE49-F238E27FC236}">
                <a16:creationId xmlns:a16="http://schemas.microsoft.com/office/drawing/2014/main" id="{FD994689-72C3-4C05-856E-7FC2254CE3FB}"/>
              </a:ext>
            </a:extLst>
          </p:cNvPr>
          <p:cNvSpPr>
            <a:spLocks noGrp="1"/>
          </p:cNvSpPr>
          <p:nvPr>
            <p:ph type="sldNum" sz="quarter" idx="12"/>
          </p:nvPr>
        </p:nvSpPr>
        <p:spPr>
          <a:xfrm>
            <a:off x="10191893" y="5331907"/>
            <a:ext cx="1193868" cy="640080"/>
          </a:xfrm>
        </p:spPr>
        <p:txBody>
          <a:bodyPr vert="horz" lIns="91440" tIns="45720" rIns="91440" bIns="45720" rtlCol="0" anchor="ctr">
            <a:normAutofit/>
          </a:bodyPr>
          <a:lstStyle/>
          <a:p>
            <a:pPr defTabSz="457200">
              <a:spcAft>
                <a:spcPts val="600"/>
              </a:spcAft>
            </a:pPr>
            <a:fld id="{4FAB73BC-B049-4115-A692-8D63A059BFB8}" type="slidenum">
              <a:rPr lang="en-US" smtClean="0"/>
              <a:pPr defTabSz="457200">
                <a:spcAft>
                  <a:spcPts val="600"/>
                </a:spcAft>
              </a:pPr>
              <a:t>4</a:t>
            </a:fld>
            <a:endParaRPr lang="en-US"/>
          </a:p>
        </p:txBody>
      </p:sp>
      <p:sp>
        <p:nvSpPr>
          <p:cNvPr id="33" name="TextBox 32">
            <a:extLst>
              <a:ext uri="{FF2B5EF4-FFF2-40B4-BE49-F238E27FC236}">
                <a16:creationId xmlns:a16="http://schemas.microsoft.com/office/drawing/2014/main" id="{26D7B482-C394-4397-9EAD-8EE69D387D96}"/>
              </a:ext>
            </a:extLst>
          </p:cNvPr>
          <p:cNvSpPr txBox="1"/>
          <p:nvPr/>
        </p:nvSpPr>
        <p:spPr>
          <a:xfrm>
            <a:off x="476754" y="5562598"/>
            <a:ext cx="982288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Rockwell" panose="02060603020205020403"/>
                <a:ea typeface="+mn-ea"/>
                <a:cs typeface="+mn-cs"/>
              </a:rPr>
              <a:t>Prevention</a:t>
            </a:r>
            <a:r>
              <a:rPr kumimoji="0" lang="en-US" sz="2000" b="0" i="0" u="none" strike="noStrike" kern="1200" cap="none" spc="0" normalizeH="0" baseline="0" noProof="0" dirty="0">
                <a:ln>
                  <a:noFill/>
                </a:ln>
                <a:solidFill>
                  <a:srgbClr val="002060"/>
                </a:solidFill>
                <a:effectLst/>
                <a:uLnTx/>
                <a:uFillTx/>
                <a:latin typeface="Rockwell" panose="02060603020205020403"/>
                <a:ea typeface="+mn-ea"/>
                <a:cs typeface="+mn-cs"/>
              </a:rPr>
              <a:t> is a great way to keep horses from becoming At-Risk in the first place.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Rockwell" panose="02060603020205020403"/>
                <a:ea typeface="+mn-ea"/>
                <a:cs typeface="+mn-cs"/>
              </a:rPr>
              <a:t>Helping owners make </a:t>
            </a:r>
            <a:r>
              <a:rPr kumimoji="0" lang="en-US" sz="2000" b="1" i="1" u="none" strike="noStrike" kern="1200" cap="none" spc="0" normalizeH="0" baseline="0" noProof="0" dirty="0">
                <a:ln>
                  <a:noFill/>
                </a:ln>
                <a:solidFill>
                  <a:srgbClr val="002060"/>
                </a:solidFill>
                <a:effectLst/>
                <a:uLnTx/>
                <a:uFillTx/>
                <a:latin typeface="Rockwell" panose="02060603020205020403"/>
                <a:ea typeface="+mn-ea"/>
                <a:cs typeface="+mn-cs"/>
              </a:rPr>
              <a:t>responsible</a:t>
            </a:r>
            <a:r>
              <a:rPr kumimoji="0" lang="en-US" sz="2000" b="0" i="0" u="none" strike="noStrike" kern="1200" cap="none" spc="0" normalizeH="0" baseline="0" noProof="0" dirty="0">
                <a:ln>
                  <a:noFill/>
                </a:ln>
                <a:solidFill>
                  <a:srgbClr val="002060"/>
                </a:solidFill>
                <a:effectLst/>
                <a:uLnTx/>
                <a:uFillTx/>
                <a:latin typeface="Rockwell" panose="02060603020205020403"/>
                <a:ea typeface="+mn-ea"/>
                <a:cs typeface="+mn-cs"/>
              </a:rPr>
              <a:t> decisions, by providing </a:t>
            </a:r>
            <a:r>
              <a:rPr kumimoji="0" lang="en-US" sz="2000" b="1" i="1" u="none" strike="noStrike" kern="1200" cap="none" spc="0" normalizeH="0" baseline="0" noProof="0" dirty="0">
                <a:ln>
                  <a:noFill/>
                </a:ln>
                <a:solidFill>
                  <a:srgbClr val="002060"/>
                </a:solidFill>
                <a:effectLst/>
                <a:uLnTx/>
                <a:uFillTx/>
                <a:latin typeface="Rockwell" panose="02060603020205020403"/>
                <a:ea typeface="+mn-ea"/>
                <a:cs typeface="+mn-cs"/>
              </a:rPr>
              <a:t>responsible</a:t>
            </a:r>
            <a:r>
              <a:rPr kumimoji="0" lang="en-US" sz="2000" b="0" i="0" u="none" strike="noStrike" kern="1200" cap="none" spc="0" normalizeH="0" baseline="0" noProof="0" dirty="0">
                <a:ln>
                  <a:noFill/>
                </a:ln>
                <a:solidFill>
                  <a:srgbClr val="002060"/>
                </a:solidFill>
                <a:effectLst/>
                <a:uLnTx/>
                <a:uFillTx/>
                <a:latin typeface="Rockwell" panose="02060603020205020403"/>
                <a:ea typeface="+mn-ea"/>
                <a:cs typeface="+mn-cs"/>
              </a:rPr>
              <a:t> choices</a:t>
            </a:r>
            <a:r>
              <a:rPr kumimoji="0" lang="en-US" sz="1800" b="0" i="0" u="none" strike="noStrike" kern="1200" cap="none" spc="0" normalizeH="0" baseline="0" noProof="0" dirty="0">
                <a:ln>
                  <a:noFill/>
                </a:ln>
                <a:solidFill>
                  <a:srgbClr val="002060"/>
                </a:solidFill>
                <a:effectLst/>
                <a:uLnTx/>
                <a:uFillTx/>
                <a:latin typeface="Rockwell" panose="02060603020205020403"/>
                <a:ea typeface="+mn-ea"/>
                <a:cs typeface="+mn-cs"/>
              </a:rPr>
              <a:t>.</a:t>
            </a:r>
          </a:p>
        </p:txBody>
      </p:sp>
    </p:spTree>
    <p:extLst>
      <p:ext uri="{BB962C8B-B14F-4D97-AF65-F5344CB8AC3E}">
        <p14:creationId xmlns:p14="http://schemas.microsoft.com/office/powerpoint/2010/main" val="1617267360"/>
      </p:ext>
    </p:extLst>
  </p:cSld>
  <p:clrMapOvr>
    <a:masterClrMapping/>
  </p:clrMapOvr>
  <mc:AlternateContent xmlns:mc="http://schemas.openxmlformats.org/markup-compatibility/2006" xmlns:p14="http://schemas.microsoft.com/office/powerpoint/2010/main">
    <mc:Choice Requires="p14">
      <p:transition spd="slow" p14:dur="2000" advTm="33285"/>
    </mc:Choice>
    <mc:Fallback xmlns="">
      <p:transition spd="slow" advTm="3328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FAF06-45AB-40B3-AE15-10566B584C90}"/>
              </a:ext>
            </a:extLst>
          </p:cNvPr>
          <p:cNvSpPr>
            <a:spLocks noGrp="1"/>
          </p:cNvSpPr>
          <p:nvPr>
            <p:ph type="title"/>
          </p:nvPr>
        </p:nvSpPr>
        <p:spPr>
          <a:xfrm>
            <a:off x="1069848" y="484632"/>
            <a:ext cx="6206505" cy="707886"/>
          </a:xfrm>
        </p:spPr>
        <p:txBody>
          <a:bodyPr>
            <a:normAutofit fontScale="90000"/>
          </a:bodyPr>
          <a:lstStyle/>
          <a:p>
            <a:r>
              <a:rPr lang="en-US" dirty="0">
                <a:solidFill>
                  <a:srgbClr val="2B3954"/>
                </a:solidFill>
              </a:rPr>
              <a:t>What are our resources?</a:t>
            </a:r>
          </a:p>
        </p:txBody>
      </p:sp>
      <p:sp>
        <p:nvSpPr>
          <p:cNvPr id="3" name="Text Placeholder 2">
            <a:extLst>
              <a:ext uri="{FF2B5EF4-FFF2-40B4-BE49-F238E27FC236}">
                <a16:creationId xmlns:a16="http://schemas.microsoft.com/office/drawing/2014/main" id="{73396014-DC8C-4E8F-BFCB-835692F55FCB}"/>
              </a:ext>
            </a:extLst>
          </p:cNvPr>
          <p:cNvSpPr>
            <a:spLocks noGrp="1"/>
          </p:cNvSpPr>
          <p:nvPr>
            <p:ph type="body" idx="1"/>
          </p:nvPr>
        </p:nvSpPr>
        <p:spPr>
          <a:xfrm>
            <a:off x="365760" y="1440585"/>
            <a:ext cx="2301551" cy="640080"/>
          </a:xfrm>
        </p:spPr>
        <p:txBody>
          <a:bodyPr>
            <a:normAutofit fontScale="77500" lnSpcReduction="20000"/>
          </a:bodyPr>
          <a:lstStyle/>
          <a:p>
            <a:r>
              <a:rPr lang="en-US" dirty="0"/>
              <a:t>Resources for Current Owners:</a:t>
            </a:r>
          </a:p>
        </p:txBody>
      </p:sp>
      <p:sp>
        <p:nvSpPr>
          <p:cNvPr id="4" name="Content Placeholder 3">
            <a:extLst>
              <a:ext uri="{FF2B5EF4-FFF2-40B4-BE49-F238E27FC236}">
                <a16:creationId xmlns:a16="http://schemas.microsoft.com/office/drawing/2014/main" id="{17AF1008-3F9C-4175-8F25-518D5FAEF56E}"/>
              </a:ext>
            </a:extLst>
          </p:cNvPr>
          <p:cNvSpPr>
            <a:spLocks noGrp="1"/>
          </p:cNvSpPr>
          <p:nvPr>
            <p:ph sz="half" idx="2"/>
          </p:nvPr>
        </p:nvSpPr>
        <p:spPr>
          <a:xfrm>
            <a:off x="206248" y="2263220"/>
            <a:ext cx="2461063" cy="3989686"/>
          </a:xfrm>
        </p:spPr>
        <p:txBody>
          <a:bodyPr>
            <a:normAutofit fontScale="62500" lnSpcReduction="20000"/>
          </a:bodyPr>
          <a:lstStyle/>
          <a:p>
            <a:r>
              <a:rPr lang="en-US" dirty="0"/>
              <a:t>Facilities that accept horses</a:t>
            </a:r>
          </a:p>
          <a:p>
            <a:r>
              <a:rPr lang="en-US" dirty="0"/>
              <a:t>Questions to ask before surrendering/retiring a horse</a:t>
            </a:r>
          </a:p>
          <a:p>
            <a:r>
              <a:rPr lang="en-US" dirty="0"/>
              <a:t>Feed and hay safety net programs</a:t>
            </a:r>
          </a:p>
          <a:p>
            <a:r>
              <a:rPr lang="en-US" dirty="0"/>
              <a:t>Castration programs and clinics</a:t>
            </a:r>
          </a:p>
          <a:p>
            <a:r>
              <a:rPr lang="en-US" dirty="0"/>
              <a:t>Funding for Veterinary Care</a:t>
            </a:r>
          </a:p>
          <a:p>
            <a:r>
              <a:rPr lang="en-US" dirty="0"/>
              <a:t>Euthanasia programs and clinics</a:t>
            </a:r>
          </a:p>
          <a:p>
            <a:r>
              <a:rPr lang="en-US" dirty="0"/>
              <a:t>Information on helping owners with end of life decisions</a:t>
            </a:r>
          </a:p>
          <a:p>
            <a:r>
              <a:rPr lang="en-US" dirty="0"/>
              <a:t>Racing Aftercare, placement, and training</a:t>
            </a:r>
          </a:p>
          <a:p>
            <a:r>
              <a:rPr lang="en-US" dirty="0"/>
              <a:t>Other programs</a:t>
            </a:r>
          </a:p>
        </p:txBody>
      </p:sp>
      <p:sp>
        <p:nvSpPr>
          <p:cNvPr id="5" name="Text Placeholder 4">
            <a:extLst>
              <a:ext uri="{FF2B5EF4-FFF2-40B4-BE49-F238E27FC236}">
                <a16:creationId xmlns:a16="http://schemas.microsoft.com/office/drawing/2014/main" id="{A1F58DD0-B472-4661-AC28-FF513C7B5FAD}"/>
              </a:ext>
            </a:extLst>
          </p:cNvPr>
          <p:cNvSpPr>
            <a:spLocks noGrp="1"/>
          </p:cNvSpPr>
          <p:nvPr>
            <p:ph type="body" sz="quarter" idx="3"/>
          </p:nvPr>
        </p:nvSpPr>
        <p:spPr>
          <a:xfrm>
            <a:off x="2782762" y="1430262"/>
            <a:ext cx="2301551" cy="640080"/>
          </a:xfrm>
        </p:spPr>
        <p:txBody>
          <a:bodyPr>
            <a:normAutofit fontScale="77500" lnSpcReduction="20000"/>
          </a:bodyPr>
          <a:lstStyle/>
          <a:p>
            <a:r>
              <a:rPr lang="en-US" dirty="0"/>
              <a:t>Resources for Prospective Owners:</a:t>
            </a:r>
          </a:p>
        </p:txBody>
      </p:sp>
      <p:sp>
        <p:nvSpPr>
          <p:cNvPr id="6" name="Content Placeholder 5">
            <a:extLst>
              <a:ext uri="{FF2B5EF4-FFF2-40B4-BE49-F238E27FC236}">
                <a16:creationId xmlns:a16="http://schemas.microsoft.com/office/drawing/2014/main" id="{50E8535F-385A-4E57-96A0-1FF1B2E2ACB1}"/>
              </a:ext>
            </a:extLst>
          </p:cNvPr>
          <p:cNvSpPr>
            <a:spLocks noGrp="1"/>
          </p:cNvSpPr>
          <p:nvPr>
            <p:ph sz="quarter" idx="4"/>
          </p:nvPr>
        </p:nvSpPr>
        <p:spPr>
          <a:xfrm>
            <a:off x="2782762" y="2283098"/>
            <a:ext cx="2327718" cy="3291840"/>
          </a:xfrm>
        </p:spPr>
        <p:txBody>
          <a:bodyPr>
            <a:normAutofit fontScale="62500" lnSpcReduction="20000"/>
          </a:bodyPr>
          <a:lstStyle/>
          <a:p>
            <a:r>
              <a:rPr lang="en-US" dirty="0"/>
              <a:t>Owning Responsibly</a:t>
            </a:r>
          </a:p>
          <a:p>
            <a:r>
              <a:rPr lang="en-US" dirty="0"/>
              <a:t>Finding “The Right Horse”</a:t>
            </a:r>
          </a:p>
          <a:p>
            <a:r>
              <a:rPr lang="en-US" dirty="0"/>
              <a:t>Basic Horse Care and Costs</a:t>
            </a:r>
          </a:p>
          <a:p>
            <a:r>
              <a:rPr lang="en-US" dirty="0"/>
              <a:t>Alternatives to buying a horse</a:t>
            </a:r>
          </a:p>
          <a:p>
            <a:r>
              <a:rPr lang="en-US" dirty="0"/>
              <a:t>Is horse ownership right for me?</a:t>
            </a:r>
          </a:p>
          <a:p>
            <a:r>
              <a:rPr lang="en-US" dirty="0"/>
              <a:t>And other information</a:t>
            </a:r>
          </a:p>
        </p:txBody>
      </p:sp>
      <p:sp>
        <p:nvSpPr>
          <p:cNvPr id="8" name="Slide Number Placeholder 7">
            <a:extLst>
              <a:ext uri="{FF2B5EF4-FFF2-40B4-BE49-F238E27FC236}">
                <a16:creationId xmlns:a16="http://schemas.microsoft.com/office/drawing/2014/main" id="{E04F6493-41A2-44EA-AB7C-54E3D7067EFA}"/>
              </a:ext>
            </a:extLst>
          </p:cNvPr>
          <p:cNvSpPr>
            <a:spLocks noGrp="1"/>
          </p:cNvSpPr>
          <p:nvPr>
            <p:ph type="sldNum" sz="quarter" idx="12"/>
          </p:nvPr>
        </p:nvSpPr>
        <p:spPr/>
        <p:txBody>
          <a:bodyPr/>
          <a:lstStyle/>
          <a:p>
            <a:fld id="{4FAB73BC-B049-4115-A692-8D63A059BFB8}" type="slidenum">
              <a:rPr lang="en-US" smtClean="0"/>
              <a:t>5</a:t>
            </a:fld>
            <a:endParaRPr lang="en-US" dirty="0"/>
          </a:p>
        </p:txBody>
      </p:sp>
      <p:sp>
        <p:nvSpPr>
          <p:cNvPr id="10" name="TextBox 9">
            <a:extLst>
              <a:ext uri="{FF2B5EF4-FFF2-40B4-BE49-F238E27FC236}">
                <a16:creationId xmlns:a16="http://schemas.microsoft.com/office/drawing/2014/main" id="{3CA8A23E-2E8E-46F3-9EA4-AEF5A7B4E811}"/>
              </a:ext>
            </a:extLst>
          </p:cNvPr>
          <p:cNvSpPr txBox="1"/>
          <p:nvPr/>
        </p:nvSpPr>
        <p:spPr>
          <a:xfrm>
            <a:off x="5271010" y="1430262"/>
            <a:ext cx="2480993" cy="584775"/>
          </a:xfrm>
          <a:prstGeom prst="rect">
            <a:avLst/>
          </a:prstGeom>
          <a:noFill/>
        </p:spPr>
        <p:txBody>
          <a:bodyPr wrap="square" rtlCol="0">
            <a:spAutoFit/>
          </a:bodyPr>
          <a:lstStyle/>
          <a:p>
            <a:r>
              <a:rPr lang="en-US" sz="1600" b="1" dirty="0">
                <a:solidFill>
                  <a:schemeClr val="accent5">
                    <a:lumMod val="75000"/>
                  </a:schemeClr>
                </a:solidFill>
              </a:rPr>
              <a:t>Resources for Rescues and Sanctuaries:</a:t>
            </a:r>
          </a:p>
        </p:txBody>
      </p:sp>
      <p:sp>
        <p:nvSpPr>
          <p:cNvPr id="12" name="Content Placeholder 5">
            <a:extLst>
              <a:ext uri="{FF2B5EF4-FFF2-40B4-BE49-F238E27FC236}">
                <a16:creationId xmlns:a16="http://schemas.microsoft.com/office/drawing/2014/main" id="{11170B3F-3D41-496E-B680-9BE1E1E4D0EB}"/>
              </a:ext>
            </a:extLst>
          </p:cNvPr>
          <p:cNvSpPr txBox="1">
            <a:spLocks/>
          </p:cNvSpPr>
          <p:nvPr/>
        </p:nvSpPr>
        <p:spPr>
          <a:xfrm>
            <a:off x="5230370" y="2283098"/>
            <a:ext cx="2327718" cy="4072187"/>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1300" dirty="0"/>
              <a:t>Guidelines for Rescues</a:t>
            </a:r>
          </a:p>
          <a:p>
            <a:r>
              <a:rPr lang="en-US" sz="1300" dirty="0"/>
              <a:t>Accreditation</a:t>
            </a:r>
          </a:p>
          <a:p>
            <a:r>
              <a:rPr lang="en-US" sz="1300" dirty="0"/>
              <a:t>Matching programs for horses and adopters</a:t>
            </a:r>
          </a:p>
          <a:p>
            <a:r>
              <a:rPr lang="en-US" sz="1300" dirty="0"/>
              <a:t>Non-Profit Management</a:t>
            </a:r>
          </a:p>
          <a:p>
            <a:r>
              <a:rPr lang="en-US" sz="1300" dirty="0"/>
              <a:t>Fundraising</a:t>
            </a:r>
          </a:p>
          <a:p>
            <a:r>
              <a:rPr lang="en-US" sz="1300" dirty="0"/>
              <a:t>Equine Welfare Grants</a:t>
            </a:r>
          </a:p>
          <a:p>
            <a:r>
              <a:rPr lang="en-US" sz="1300" dirty="0"/>
              <a:t>USTA Financial Assistance</a:t>
            </a:r>
          </a:p>
          <a:p>
            <a:r>
              <a:rPr lang="en-US" sz="1300" dirty="0"/>
              <a:t>Other programs</a:t>
            </a:r>
          </a:p>
        </p:txBody>
      </p:sp>
      <p:sp>
        <p:nvSpPr>
          <p:cNvPr id="15" name="Rectangle 14">
            <a:extLst>
              <a:ext uri="{FF2B5EF4-FFF2-40B4-BE49-F238E27FC236}">
                <a16:creationId xmlns:a16="http://schemas.microsoft.com/office/drawing/2014/main" id="{FA7045B9-107F-45DF-8ECE-0A8C0A85630E}"/>
              </a:ext>
            </a:extLst>
          </p:cNvPr>
          <p:cNvSpPr/>
          <p:nvPr/>
        </p:nvSpPr>
        <p:spPr>
          <a:xfrm>
            <a:off x="1233335" y="1179816"/>
            <a:ext cx="5879530" cy="116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aphical user interface, website&#10;&#10;Description automatically generated">
            <a:extLst>
              <a:ext uri="{FF2B5EF4-FFF2-40B4-BE49-F238E27FC236}">
                <a16:creationId xmlns:a16="http://schemas.microsoft.com/office/drawing/2014/main" id="{8E7ECB16-1B26-457E-8A4D-41FE8859F8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52003" y="1334004"/>
            <a:ext cx="4300108" cy="45744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193648464"/>
      </p:ext>
    </p:extLst>
  </p:cSld>
  <p:clrMapOvr>
    <a:masterClrMapping/>
  </p:clrMapOvr>
  <mc:AlternateContent xmlns:mc="http://schemas.openxmlformats.org/markup-compatibility/2006" xmlns:p14="http://schemas.microsoft.com/office/powerpoint/2010/main">
    <mc:Choice Requires="p14">
      <p:transition spd="slow" p14:dur="2000" advTm="60614"/>
    </mc:Choice>
    <mc:Fallback xmlns="">
      <p:transition spd="slow" advTm="6061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8A9C626A-B897-4A7E-B0A6-AFA8E3322F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308136" cy="6858000"/>
          </a:xfrm>
          <a:prstGeom prst="rect">
            <a:avLst/>
          </a:prstGeom>
        </p:spPr>
      </p:pic>
      <p:sp>
        <p:nvSpPr>
          <p:cNvPr id="2" name="Title 1">
            <a:extLst>
              <a:ext uri="{FF2B5EF4-FFF2-40B4-BE49-F238E27FC236}">
                <a16:creationId xmlns:a16="http://schemas.microsoft.com/office/drawing/2014/main" id="{8470173F-784E-449B-92FE-026C9F041B02}"/>
              </a:ext>
            </a:extLst>
          </p:cNvPr>
          <p:cNvSpPr>
            <a:spLocks noGrp="1"/>
          </p:cNvSpPr>
          <p:nvPr>
            <p:ph type="title"/>
          </p:nvPr>
        </p:nvSpPr>
        <p:spPr>
          <a:xfrm>
            <a:off x="1471570" y="-2558"/>
            <a:ext cx="6942347" cy="757371"/>
          </a:xfrm>
        </p:spPr>
        <p:txBody>
          <a:bodyPr/>
          <a:lstStyle/>
          <a:p>
            <a:pPr algn="ctr"/>
            <a:r>
              <a:rPr lang="en-US" dirty="0">
                <a:solidFill>
                  <a:srgbClr val="2B3954"/>
                </a:solidFill>
              </a:rPr>
              <a:t>Resource Database</a:t>
            </a:r>
          </a:p>
        </p:txBody>
      </p:sp>
      <p:sp>
        <p:nvSpPr>
          <p:cNvPr id="4" name="Text Placeholder 3">
            <a:extLst>
              <a:ext uri="{FF2B5EF4-FFF2-40B4-BE49-F238E27FC236}">
                <a16:creationId xmlns:a16="http://schemas.microsoft.com/office/drawing/2014/main" id="{6BC56104-D407-4B38-8B5C-4DB3E9A07CBE}"/>
              </a:ext>
            </a:extLst>
          </p:cNvPr>
          <p:cNvSpPr>
            <a:spLocks noGrp="1"/>
          </p:cNvSpPr>
          <p:nvPr>
            <p:ph type="body" sz="half" idx="2"/>
          </p:nvPr>
        </p:nvSpPr>
        <p:spPr>
          <a:xfrm>
            <a:off x="9387006" y="514694"/>
            <a:ext cx="2306181" cy="4402746"/>
          </a:xfrm>
        </p:spPr>
        <p:txBody>
          <a:bodyPr>
            <a:noAutofit/>
          </a:bodyPr>
          <a:lstStyle/>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sp>
        <p:nvSpPr>
          <p:cNvPr id="5" name="Slide Number Placeholder 4">
            <a:extLst>
              <a:ext uri="{FF2B5EF4-FFF2-40B4-BE49-F238E27FC236}">
                <a16:creationId xmlns:a16="http://schemas.microsoft.com/office/drawing/2014/main" id="{43974EB8-544D-4A9B-B71E-CA8A3CF446C2}"/>
              </a:ext>
            </a:extLst>
          </p:cNvPr>
          <p:cNvSpPr>
            <a:spLocks noGrp="1"/>
          </p:cNvSpPr>
          <p:nvPr>
            <p:ph type="sldNum" sz="quarter" idx="12"/>
          </p:nvPr>
        </p:nvSpPr>
        <p:spPr/>
        <p:txBody>
          <a:bodyPr/>
          <a:lstStyle/>
          <a:p>
            <a:fld id="{4FAB73BC-B049-4115-A692-8D63A059BFB8}" type="slidenum">
              <a:rPr lang="en-US" smtClean="0"/>
              <a:t>6</a:t>
            </a:fld>
            <a:endParaRPr lang="en-US" dirty="0"/>
          </a:p>
        </p:txBody>
      </p:sp>
      <p:sp>
        <p:nvSpPr>
          <p:cNvPr id="3" name="Arrow: Up 2">
            <a:extLst>
              <a:ext uri="{FF2B5EF4-FFF2-40B4-BE49-F238E27FC236}">
                <a16:creationId xmlns:a16="http://schemas.microsoft.com/office/drawing/2014/main" id="{8249E2EF-255C-46B3-B779-08BDAA0933AA}"/>
              </a:ext>
            </a:extLst>
          </p:cNvPr>
          <p:cNvSpPr/>
          <p:nvPr/>
        </p:nvSpPr>
        <p:spPr>
          <a:xfrm rot="18919532">
            <a:off x="3845430" y="1354861"/>
            <a:ext cx="578069" cy="9984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AC7B4DF-3125-4281-B3EF-A5E95E229081}"/>
              </a:ext>
            </a:extLst>
          </p:cNvPr>
          <p:cNvSpPr/>
          <p:nvPr/>
        </p:nvSpPr>
        <p:spPr>
          <a:xfrm>
            <a:off x="2143760" y="754813"/>
            <a:ext cx="1337722" cy="39676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Rectangle 7">
            <a:extLst>
              <a:ext uri="{FF2B5EF4-FFF2-40B4-BE49-F238E27FC236}">
                <a16:creationId xmlns:a16="http://schemas.microsoft.com/office/drawing/2014/main" id="{A2B7CAA7-0F70-4244-8A92-3F77AAC15499}"/>
              </a:ext>
            </a:extLst>
          </p:cNvPr>
          <p:cNvSpPr/>
          <p:nvPr/>
        </p:nvSpPr>
        <p:spPr>
          <a:xfrm>
            <a:off x="289156" y="3433320"/>
            <a:ext cx="5217564" cy="189051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6F8B8C62-B28D-4C10-8E7B-2FE3AD24D326}"/>
              </a:ext>
            </a:extLst>
          </p:cNvPr>
          <p:cNvSpPr/>
          <p:nvPr/>
        </p:nvSpPr>
        <p:spPr>
          <a:xfrm rot="10800000" flipH="1">
            <a:off x="5879278" y="4156636"/>
            <a:ext cx="804653" cy="443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424F7103-C6AB-4C08-8FFC-28F2EB0AE968}"/>
              </a:ext>
            </a:extLst>
          </p:cNvPr>
          <p:cNvSpPr/>
          <p:nvPr/>
        </p:nvSpPr>
        <p:spPr>
          <a:xfrm flipH="1">
            <a:off x="7666016" y="2127761"/>
            <a:ext cx="454214" cy="238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1680302-A731-4946-A2E4-3F4520882E24}"/>
              </a:ext>
            </a:extLst>
          </p:cNvPr>
          <p:cNvSpPr txBox="1"/>
          <p:nvPr/>
        </p:nvSpPr>
        <p:spPr>
          <a:xfrm>
            <a:off x="9387007" y="754813"/>
            <a:ext cx="2460069" cy="1754326"/>
          </a:xfrm>
          <a:prstGeom prst="rect">
            <a:avLst/>
          </a:prstGeom>
          <a:noFill/>
        </p:spPr>
        <p:txBody>
          <a:bodyPr wrap="square">
            <a:spAutoFit/>
          </a:bodyPr>
          <a:lstStyle/>
          <a:p>
            <a:pPr marL="285750" indent="-285750">
              <a:buFont typeface="Arial" panose="020B0604020202020204" pitchFamily="34" charset="0"/>
              <a:buChar char="•"/>
            </a:pPr>
            <a:r>
              <a:rPr lang="en-US" sz="1800" dirty="0"/>
              <a:t>Searchable Database by type of resource or assistance program needed.</a:t>
            </a:r>
          </a:p>
          <a:p>
            <a:r>
              <a:rPr lang="en-US" sz="1800" dirty="0"/>
              <a:t> </a:t>
            </a:r>
          </a:p>
        </p:txBody>
      </p:sp>
    </p:spTree>
    <p:extLst>
      <p:ext uri="{BB962C8B-B14F-4D97-AF65-F5344CB8AC3E}">
        <p14:creationId xmlns:p14="http://schemas.microsoft.com/office/powerpoint/2010/main" val="1424804811"/>
      </p:ext>
    </p:extLst>
  </p:cSld>
  <p:clrMapOvr>
    <a:masterClrMapping/>
  </p:clrMapOvr>
  <mc:AlternateContent xmlns:mc="http://schemas.openxmlformats.org/markup-compatibility/2006" xmlns:p14="http://schemas.microsoft.com/office/powerpoint/2010/main">
    <mc:Choice Requires="p14">
      <p:transition spd="slow" p14:dur="2000" advTm="58934"/>
    </mc:Choice>
    <mc:Fallback xmlns="">
      <p:transition spd="slow" advTm="5893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10;&#10;Description automatically generated">
            <a:extLst>
              <a:ext uri="{FF2B5EF4-FFF2-40B4-BE49-F238E27FC236}">
                <a16:creationId xmlns:a16="http://schemas.microsoft.com/office/drawing/2014/main" id="{D028A551-8F9E-480D-AF9A-0D8CF198991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552826" cy="6858000"/>
          </a:xfrm>
          <a:prstGeom prst="rect">
            <a:avLst/>
          </a:prstGeom>
        </p:spPr>
      </p:pic>
      <p:sp>
        <p:nvSpPr>
          <p:cNvPr id="2" name="Title 1">
            <a:extLst>
              <a:ext uri="{FF2B5EF4-FFF2-40B4-BE49-F238E27FC236}">
                <a16:creationId xmlns:a16="http://schemas.microsoft.com/office/drawing/2014/main" id="{8470173F-784E-449B-92FE-026C9F041B02}"/>
              </a:ext>
            </a:extLst>
          </p:cNvPr>
          <p:cNvSpPr>
            <a:spLocks noGrp="1"/>
          </p:cNvSpPr>
          <p:nvPr>
            <p:ph type="title"/>
          </p:nvPr>
        </p:nvSpPr>
        <p:spPr>
          <a:xfrm>
            <a:off x="1801770" y="201659"/>
            <a:ext cx="6942347" cy="757371"/>
          </a:xfrm>
        </p:spPr>
        <p:txBody>
          <a:bodyPr>
            <a:normAutofit/>
          </a:bodyPr>
          <a:lstStyle/>
          <a:p>
            <a:pPr algn="ctr"/>
            <a:r>
              <a:rPr lang="en-US" sz="4000" dirty="0">
                <a:solidFill>
                  <a:srgbClr val="2B3954"/>
                </a:solidFill>
              </a:rPr>
              <a:t>Resource Database</a:t>
            </a:r>
          </a:p>
        </p:txBody>
      </p:sp>
      <p:sp>
        <p:nvSpPr>
          <p:cNvPr id="5" name="Slide Number Placeholder 4">
            <a:extLst>
              <a:ext uri="{FF2B5EF4-FFF2-40B4-BE49-F238E27FC236}">
                <a16:creationId xmlns:a16="http://schemas.microsoft.com/office/drawing/2014/main" id="{43974EB8-544D-4A9B-B71E-CA8A3CF446C2}"/>
              </a:ext>
            </a:extLst>
          </p:cNvPr>
          <p:cNvSpPr>
            <a:spLocks noGrp="1"/>
          </p:cNvSpPr>
          <p:nvPr>
            <p:ph type="sldNum" sz="quarter" idx="12"/>
          </p:nvPr>
        </p:nvSpPr>
        <p:spPr/>
        <p:txBody>
          <a:bodyPr/>
          <a:lstStyle/>
          <a:p>
            <a:fld id="{4FAB73BC-B049-4115-A692-8D63A059BFB8}" type="slidenum">
              <a:rPr lang="en-US" smtClean="0"/>
              <a:t>7</a:t>
            </a:fld>
            <a:endParaRPr lang="en-US" dirty="0"/>
          </a:p>
        </p:txBody>
      </p:sp>
      <p:sp>
        <p:nvSpPr>
          <p:cNvPr id="3" name="Arrow: Up 2">
            <a:extLst>
              <a:ext uri="{FF2B5EF4-FFF2-40B4-BE49-F238E27FC236}">
                <a16:creationId xmlns:a16="http://schemas.microsoft.com/office/drawing/2014/main" id="{8249E2EF-255C-46B3-B779-08BDAA0933AA}"/>
              </a:ext>
            </a:extLst>
          </p:cNvPr>
          <p:cNvSpPr/>
          <p:nvPr/>
        </p:nvSpPr>
        <p:spPr>
          <a:xfrm rot="18919532">
            <a:off x="3845430" y="1354861"/>
            <a:ext cx="578069" cy="9984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AC7B4DF-3125-4281-B3EF-A5E95E229081}"/>
              </a:ext>
            </a:extLst>
          </p:cNvPr>
          <p:cNvSpPr/>
          <p:nvPr/>
        </p:nvSpPr>
        <p:spPr>
          <a:xfrm>
            <a:off x="2200766" y="1160688"/>
            <a:ext cx="1337722" cy="39676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Rectangle 7">
            <a:extLst>
              <a:ext uri="{FF2B5EF4-FFF2-40B4-BE49-F238E27FC236}">
                <a16:creationId xmlns:a16="http://schemas.microsoft.com/office/drawing/2014/main" id="{A2B7CAA7-0F70-4244-8A92-3F77AAC15499}"/>
              </a:ext>
            </a:extLst>
          </p:cNvPr>
          <p:cNvSpPr/>
          <p:nvPr/>
        </p:nvSpPr>
        <p:spPr>
          <a:xfrm>
            <a:off x="6898640" y="1717040"/>
            <a:ext cx="2511246" cy="5008880"/>
          </a:xfrm>
          <a:prstGeom prst="rect">
            <a:avLst/>
          </a:prstGeom>
          <a:solidFill>
            <a:schemeClr val="accent1">
              <a:alpha val="37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6F8B8C62-B28D-4C10-8E7B-2FE3AD24D326}"/>
              </a:ext>
            </a:extLst>
          </p:cNvPr>
          <p:cNvSpPr/>
          <p:nvPr/>
        </p:nvSpPr>
        <p:spPr>
          <a:xfrm rot="10800000" flipH="1">
            <a:off x="5879278" y="4156636"/>
            <a:ext cx="804653" cy="443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41EC3DC-99E3-425D-8323-CAC3F6909BAB}"/>
              </a:ext>
            </a:extLst>
          </p:cNvPr>
          <p:cNvSpPr txBox="1"/>
          <p:nvPr/>
        </p:nvSpPr>
        <p:spPr>
          <a:xfrm>
            <a:off x="9705848" y="1295871"/>
            <a:ext cx="2245360" cy="4524315"/>
          </a:xfrm>
          <a:prstGeom prst="rect">
            <a:avLst/>
          </a:prstGeom>
          <a:noFill/>
        </p:spPr>
        <p:txBody>
          <a:bodyPr wrap="square">
            <a:spAutoFit/>
          </a:bodyPr>
          <a:lstStyle/>
          <a:p>
            <a:pPr marL="285750" indent="-285750">
              <a:buFont typeface="Arial" panose="020B0604020202020204" pitchFamily="34" charset="0"/>
              <a:buChar char="•"/>
            </a:pPr>
            <a:r>
              <a:rPr lang="en-US" sz="1800" dirty="0"/>
              <a:t>User can search by different filter parameters, including by state, breed specific resources national programs, or local programs.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800" dirty="0"/>
              <a:t>UHC Members can help define filters that would be most useful!</a:t>
            </a:r>
          </a:p>
        </p:txBody>
      </p:sp>
    </p:spTree>
    <p:extLst>
      <p:ext uri="{BB962C8B-B14F-4D97-AF65-F5344CB8AC3E}">
        <p14:creationId xmlns:p14="http://schemas.microsoft.com/office/powerpoint/2010/main" val="2659229264"/>
      </p:ext>
    </p:extLst>
  </p:cSld>
  <p:clrMapOvr>
    <a:masterClrMapping/>
  </p:clrMapOvr>
  <mc:AlternateContent xmlns:mc="http://schemas.openxmlformats.org/markup-compatibility/2006" xmlns:p14="http://schemas.microsoft.com/office/powerpoint/2010/main">
    <mc:Choice Requires="p14">
      <p:transition spd="slow" p14:dur="2000" advTm="58934"/>
    </mc:Choice>
    <mc:Fallback xmlns="">
      <p:transition spd="slow" advTm="5893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61BF0-7648-4572-8EDB-61EF6A1E3045}"/>
              </a:ext>
            </a:extLst>
          </p:cNvPr>
          <p:cNvSpPr>
            <a:spLocks noGrp="1"/>
          </p:cNvSpPr>
          <p:nvPr>
            <p:ph type="title"/>
          </p:nvPr>
        </p:nvSpPr>
        <p:spPr>
          <a:xfrm>
            <a:off x="8549640" y="433874"/>
            <a:ext cx="3200400" cy="1460241"/>
          </a:xfrm>
        </p:spPr>
        <p:txBody>
          <a:bodyPr/>
          <a:lstStyle/>
          <a:p>
            <a:r>
              <a:rPr lang="en-US" dirty="0">
                <a:solidFill>
                  <a:srgbClr val="2B3954"/>
                </a:solidFill>
              </a:rPr>
              <a:t>UHC RESOURCE DATABASE QUESTIONNAIRE</a:t>
            </a:r>
          </a:p>
        </p:txBody>
      </p:sp>
      <p:sp>
        <p:nvSpPr>
          <p:cNvPr id="4" name="Text Placeholder 3">
            <a:extLst>
              <a:ext uri="{FF2B5EF4-FFF2-40B4-BE49-F238E27FC236}">
                <a16:creationId xmlns:a16="http://schemas.microsoft.com/office/drawing/2014/main" id="{F41EE4CE-D7D9-4665-A45B-B950860C999B}"/>
              </a:ext>
            </a:extLst>
          </p:cNvPr>
          <p:cNvSpPr>
            <a:spLocks noGrp="1"/>
          </p:cNvSpPr>
          <p:nvPr>
            <p:ph type="body" sz="half" idx="2"/>
          </p:nvPr>
        </p:nvSpPr>
        <p:spPr>
          <a:xfrm>
            <a:off x="8549640" y="2015413"/>
            <a:ext cx="3200400" cy="4622496"/>
          </a:xfrm>
        </p:spPr>
        <p:txBody>
          <a:bodyPr>
            <a:normAutofit/>
          </a:bodyPr>
          <a:lstStyle/>
          <a:p>
            <a:r>
              <a:rPr lang="en-US" sz="1600" dirty="0"/>
              <a:t>Being sent to:</a:t>
            </a:r>
          </a:p>
          <a:p>
            <a:pPr marL="285750" indent="-285750">
              <a:buFont typeface="Arial" panose="020B0604020202020204" pitchFamily="34" charset="0"/>
              <a:buChar char="•"/>
            </a:pPr>
            <a:r>
              <a:rPr lang="en-US" sz="1600" dirty="0"/>
              <a:t>All known equine welfare organizations nationwide</a:t>
            </a:r>
          </a:p>
          <a:p>
            <a:pPr marL="285750" indent="-285750">
              <a:buFont typeface="Arial" panose="020B0604020202020204" pitchFamily="34" charset="0"/>
              <a:buChar char="•"/>
            </a:pPr>
            <a:r>
              <a:rPr lang="en-US" sz="1600" dirty="0"/>
              <a:t>4H Groups</a:t>
            </a:r>
          </a:p>
          <a:p>
            <a:pPr marL="285750" indent="-285750">
              <a:buFont typeface="Arial" panose="020B0604020202020204" pitchFamily="34" charset="0"/>
              <a:buChar char="•"/>
            </a:pPr>
            <a:r>
              <a:rPr lang="en-US" sz="1600" dirty="0"/>
              <a:t>Extension Specialists</a:t>
            </a:r>
          </a:p>
          <a:p>
            <a:pPr marL="285750" indent="-285750">
              <a:buFont typeface="Arial" panose="020B0604020202020204" pitchFamily="34" charset="0"/>
              <a:buChar char="•"/>
            </a:pPr>
            <a:r>
              <a:rPr lang="en-US" sz="1600" dirty="0"/>
              <a:t>Veterinary Colleges and Universities</a:t>
            </a:r>
          </a:p>
          <a:p>
            <a:pPr marL="285750" indent="-285750">
              <a:buFont typeface="Arial" panose="020B0604020202020204" pitchFamily="34" charset="0"/>
              <a:buChar char="•"/>
            </a:pPr>
            <a:r>
              <a:rPr lang="en-US" sz="1600" dirty="0"/>
              <a:t>State Horse Councils</a:t>
            </a:r>
          </a:p>
          <a:p>
            <a:pPr marL="285750" indent="-285750">
              <a:buFont typeface="Arial" panose="020B0604020202020204" pitchFamily="34" charset="0"/>
              <a:buChar char="•"/>
            </a:pPr>
            <a:r>
              <a:rPr lang="en-US" sz="1600" dirty="0"/>
              <a:t>State Horse Specialists</a:t>
            </a:r>
          </a:p>
          <a:p>
            <a:pPr marL="285750" indent="-285750">
              <a:buFont typeface="Arial" panose="020B0604020202020204" pitchFamily="34" charset="0"/>
              <a:buChar char="•"/>
            </a:pPr>
            <a:r>
              <a:rPr lang="en-US" sz="1600" dirty="0"/>
              <a:t>State Veterinarians/DAR</a:t>
            </a:r>
          </a:p>
          <a:p>
            <a:pPr marL="285750" indent="-285750">
              <a:buFont typeface="Arial" panose="020B0604020202020204" pitchFamily="34" charset="0"/>
              <a:buChar char="•"/>
            </a:pPr>
            <a:r>
              <a:rPr lang="en-US" sz="1600" dirty="0"/>
              <a:t>Municipal Groups that assist with equines</a:t>
            </a:r>
          </a:p>
          <a:p>
            <a:pPr marL="285750" indent="-285750">
              <a:buFont typeface="Arial" panose="020B0604020202020204" pitchFamily="34" charset="0"/>
              <a:buChar char="•"/>
            </a:pPr>
            <a:r>
              <a:rPr lang="en-US" sz="1600" dirty="0"/>
              <a:t>Equine Industry Orgs</a:t>
            </a:r>
          </a:p>
        </p:txBody>
      </p:sp>
      <p:sp>
        <p:nvSpPr>
          <p:cNvPr id="5" name="Slide Number Placeholder 4">
            <a:extLst>
              <a:ext uri="{FF2B5EF4-FFF2-40B4-BE49-F238E27FC236}">
                <a16:creationId xmlns:a16="http://schemas.microsoft.com/office/drawing/2014/main" id="{F07FA0FE-68D2-49BA-AF1E-BC090DB1F73F}"/>
              </a:ext>
            </a:extLst>
          </p:cNvPr>
          <p:cNvSpPr>
            <a:spLocks noGrp="1"/>
          </p:cNvSpPr>
          <p:nvPr>
            <p:ph type="sldNum" sz="quarter" idx="12"/>
          </p:nvPr>
        </p:nvSpPr>
        <p:spPr/>
        <p:txBody>
          <a:bodyPr/>
          <a:lstStyle/>
          <a:p>
            <a:fld id="{4FAB73BC-B049-4115-A692-8D63A059BFB8}" type="slidenum">
              <a:rPr lang="en-US" smtClean="0"/>
              <a:t>8</a:t>
            </a:fld>
            <a:endParaRPr lang="en-US" dirty="0"/>
          </a:p>
        </p:txBody>
      </p:sp>
      <p:pic>
        <p:nvPicPr>
          <p:cNvPr id="11" name="Picture Placeholder 10" descr="A screenshot of a cell phone&#10;&#10;Description automatically generated">
            <a:extLst>
              <a:ext uri="{FF2B5EF4-FFF2-40B4-BE49-F238E27FC236}">
                <a16:creationId xmlns:a16="http://schemas.microsoft.com/office/drawing/2014/main" id="{FFD16735-B6B5-4622-B692-F526C0990038}"/>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a:stretch/>
        </p:blipFill>
        <p:spPr>
          <a:xfrm>
            <a:off x="137160" y="105664"/>
            <a:ext cx="4785360" cy="6167120"/>
          </a:xfrm>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1FFEB8A7-72B4-4FF6-A573-6F69BC5BC0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93364" y="503936"/>
            <a:ext cx="4785360" cy="62484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7034284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61BF0-7648-4572-8EDB-61EF6A1E3045}"/>
              </a:ext>
            </a:extLst>
          </p:cNvPr>
          <p:cNvSpPr>
            <a:spLocks noGrp="1"/>
          </p:cNvSpPr>
          <p:nvPr>
            <p:ph type="title"/>
          </p:nvPr>
        </p:nvSpPr>
        <p:spPr>
          <a:xfrm>
            <a:off x="8549640" y="433874"/>
            <a:ext cx="3200400" cy="1460241"/>
          </a:xfrm>
        </p:spPr>
        <p:txBody>
          <a:bodyPr>
            <a:normAutofit/>
          </a:bodyPr>
          <a:lstStyle/>
          <a:p>
            <a:r>
              <a:rPr lang="en-US" sz="4800" dirty="0">
                <a:solidFill>
                  <a:srgbClr val="2B3954"/>
                </a:solidFill>
              </a:rPr>
              <a:t>COVID-19 RESOURCES</a:t>
            </a:r>
          </a:p>
        </p:txBody>
      </p:sp>
      <p:sp>
        <p:nvSpPr>
          <p:cNvPr id="4" name="Text Placeholder 3">
            <a:extLst>
              <a:ext uri="{FF2B5EF4-FFF2-40B4-BE49-F238E27FC236}">
                <a16:creationId xmlns:a16="http://schemas.microsoft.com/office/drawing/2014/main" id="{F41EE4CE-D7D9-4665-A45B-B950860C999B}"/>
              </a:ext>
            </a:extLst>
          </p:cNvPr>
          <p:cNvSpPr>
            <a:spLocks noGrp="1"/>
          </p:cNvSpPr>
          <p:nvPr>
            <p:ph type="body" sz="half" idx="2"/>
          </p:nvPr>
        </p:nvSpPr>
        <p:spPr>
          <a:xfrm>
            <a:off x="8549640" y="2015413"/>
            <a:ext cx="3200400" cy="4622496"/>
          </a:xfrm>
        </p:spPr>
        <p:txBody>
          <a:bodyPr>
            <a:normAutofit/>
          </a:bodyPr>
          <a:lstStyle/>
          <a:p>
            <a:r>
              <a:rPr lang="en-US" sz="2400" dirty="0"/>
              <a:t>Resources specifically for: </a:t>
            </a:r>
          </a:p>
          <a:p>
            <a:pPr marL="285750" lvl="0" indent="-285750">
              <a:buFont typeface="Arial" panose="020B0604020202020204" pitchFamily="34" charset="0"/>
              <a:buChar char="•"/>
            </a:pPr>
            <a:r>
              <a:rPr lang="en-US" sz="2400" dirty="0"/>
              <a:t>Horse Owners</a:t>
            </a:r>
          </a:p>
          <a:p>
            <a:pPr marL="285750" lvl="0" indent="-285750">
              <a:buFont typeface="Arial" panose="020B0604020202020204" pitchFamily="34" charset="0"/>
              <a:buChar char="•"/>
            </a:pPr>
            <a:r>
              <a:rPr lang="en-US" sz="2400" dirty="0"/>
              <a:t>Equine Non-Profits</a:t>
            </a:r>
          </a:p>
          <a:p>
            <a:pPr marL="285750" lvl="0" indent="-285750">
              <a:buFont typeface="Arial" panose="020B0604020202020204" pitchFamily="34" charset="0"/>
              <a:buChar char="•"/>
            </a:pPr>
            <a:r>
              <a:rPr lang="en-US" sz="2400" dirty="0"/>
              <a:t>Equine Businesses</a:t>
            </a:r>
          </a:p>
          <a:p>
            <a:pPr marL="285750" lvl="0" indent="-285750">
              <a:buFont typeface="Arial" panose="020B0604020202020204" pitchFamily="34" charset="0"/>
              <a:buChar char="•"/>
            </a:pPr>
            <a:r>
              <a:rPr lang="en-US" sz="2400" dirty="0"/>
              <a:t>Equine Industry Employees</a:t>
            </a:r>
          </a:p>
          <a:p>
            <a:pPr marL="285750" lvl="0" indent="-285750">
              <a:buFont typeface="Arial" panose="020B0604020202020204" pitchFamily="34" charset="0"/>
              <a:buChar char="•"/>
            </a:pPr>
            <a:r>
              <a:rPr lang="en-US" sz="2400" dirty="0"/>
              <a:t>Section for State Specific Resources</a:t>
            </a:r>
          </a:p>
        </p:txBody>
      </p:sp>
      <p:sp>
        <p:nvSpPr>
          <p:cNvPr id="5" name="Slide Number Placeholder 4">
            <a:extLst>
              <a:ext uri="{FF2B5EF4-FFF2-40B4-BE49-F238E27FC236}">
                <a16:creationId xmlns:a16="http://schemas.microsoft.com/office/drawing/2014/main" id="{F07FA0FE-68D2-49BA-AF1E-BC090DB1F73F}"/>
              </a:ext>
            </a:extLst>
          </p:cNvPr>
          <p:cNvSpPr>
            <a:spLocks noGrp="1"/>
          </p:cNvSpPr>
          <p:nvPr>
            <p:ph type="sldNum" sz="quarter" idx="12"/>
          </p:nvPr>
        </p:nvSpPr>
        <p:spPr/>
        <p:txBody>
          <a:bodyPr/>
          <a:lstStyle/>
          <a:p>
            <a:fld id="{4FAB73BC-B049-4115-A692-8D63A059BFB8}" type="slidenum">
              <a:rPr lang="en-US" smtClean="0"/>
              <a:t>9</a:t>
            </a:fld>
            <a:endParaRPr lang="en-US" dirty="0"/>
          </a:p>
        </p:txBody>
      </p:sp>
      <p:pic>
        <p:nvPicPr>
          <p:cNvPr id="13" name="Picture 12" descr="Graphical user interface, website&#10;&#10;Description automatically generated">
            <a:extLst>
              <a:ext uri="{FF2B5EF4-FFF2-40B4-BE49-F238E27FC236}">
                <a16:creationId xmlns:a16="http://schemas.microsoft.com/office/drawing/2014/main" id="{1EB93664-0181-412C-AF61-A9FFF2A6EE4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0792" y="0"/>
            <a:ext cx="7564612" cy="6858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3330754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United Horse Coalition">
      <a:dk1>
        <a:srgbClr val="002060"/>
      </a:dk1>
      <a:lt1>
        <a:sysClr val="window" lastClr="FFFFFF"/>
      </a:lt1>
      <a:dk2>
        <a:srgbClr val="212121"/>
      </a:dk2>
      <a:lt2>
        <a:srgbClr val="CDD0D1"/>
      </a:lt2>
      <a:accent1>
        <a:srgbClr val="5E0D0E"/>
      </a:accent1>
      <a:accent2>
        <a:srgbClr val="24334D"/>
      </a:accent2>
      <a:accent3>
        <a:srgbClr val="E0E3E2"/>
      </a:accent3>
      <a:accent4>
        <a:srgbClr val="979D9F"/>
      </a:accent4>
      <a:accent5>
        <a:srgbClr val="5E0D0E"/>
      </a:accent5>
      <a:accent6>
        <a:srgbClr val="C7C7C7"/>
      </a:accent6>
      <a:hlink>
        <a:srgbClr val="131515"/>
      </a:hlink>
      <a:folHlink>
        <a:srgbClr val="373737"/>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BDFECED3952A4180364383E73E6A99" ma:contentTypeVersion="13" ma:contentTypeDescription="Create a new document." ma:contentTypeScope="" ma:versionID="bb74a68dbb8f2dd6965307e49937b918">
  <xsd:schema xmlns:xsd="http://www.w3.org/2001/XMLSchema" xmlns:xs="http://www.w3.org/2001/XMLSchema" xmlns:p="http://schemas.microsoft.com/office/2006/metadata/properties" xmlns:ns2="1e3e7483-070e-4da6-ad16-d988c72a55e3" xmlns:ns3="b8383b03-1dc2-410a-839f-87abf0007c18" targetNamespace="http://schemas.microsoft.com/office/2006/metadata/properties" ma:root="true" ma:fieldsID="a0c67ad9f80785f4a7a7d8b3490b6155" ns2:_="" ns3:_="">
    <xsd:import namespace="1e3e7483-070e-4da6-ad16-d988c72a55e3"/>
    <xsd:import namespace="b8383b03-1dc2-410a-839f-87abf0007c18"/>
    <xsd:element name="properties">
      <xsd:complexType>
        <xsd:sequence>
          <xsd:element name="documentManagement">
            <xsd:complexType>
              <xsd:all>
                <xsd:element ref="ns2:MediaServiceMetadata" minOccurs="0"/>
                <xsd:element ref="ns2:MediaServiceFastMetadata" minOccurs="0"/>
                <xsd:element ref="ns2:_Flow_SignoffStatus"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3e7483-070e-4da6-ad16-d988c72a55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383b03-1dc2-410a-839f-87abf0007c18"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1e3e7483-070e-4da6-ad16-d988c72a55e3" xsi:nil="true"/>
    <SharedWithUsers xmlns="b8383b03-1dc2-410a-839f-87abf0007c18">
      <UserInfo>
        <DisplayName>Julie Broadway</DisplayName>
        <AccountId>15</AccountId>
        <AccountType/>
      </UserInfo>
    </SharedWithUsers>
  </documentManagement>
</p:properties>
</file>

<file path=customXml/itemProps1.xml><?xml version="1.0" encoding="utf-8"?>
<ds:datastoreItem xmlns:ds="http://schemas.openxmlformats.org/officeDocument/2006/customXml" ds:itemID="{2B06BCB8-9F2B-434D-AE3F-062C6FE025FC}">
  <ds:schemaRefs>
    <ds:schemaRef ds:uri="http://schemas.microsoft.com/sharepoint/v3/contenttype/forms"/>
  </ds:schemaRefs>
</ds:datastoreItem>
</file>

<file path=customXml/itemProps2.xml><?xml version="1.0" encoding="utf-8"?>
<ds:datastoreItem xmlns:ds="http://schemas.openxmlformats.org/officeDocument/2006/customXml" ds:itemID="{B386165E-13A2-4F7B-B098-6727CDF20B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3e7483-070e-4da6-ad16-d988c72a55e3"/>
    <ds:schemaRef ds:uri="b8383b03-1dc2-410a-839f-87abf0007c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092E11-9EB1-446E-AF40-80D8D9A78F21}">
  <ds:schemaRefs>
    <ds:schemaRef ds:uri="http://www.w3.org/XML/1998/namespace"/>
    <ds:schemaRef ds:uri="http://purl.org/dc/dcmitype/"/>
    <ds:schemaRef ds:uri="b8383b03-1dc2-410a-839f-87abf0007c18"/>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1e3e7483-070e-4da6-ad16-d988c72a55e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880</TotalTime>
  <Words>3033</Words>
  <Application>Microsoft Office PowerPoint</Application>
  <PresentationFormat>Widescreen</PresentationFormat>
  <Paragraphs>235</Paragraphs>
  <Slides>17</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Calibri</vt:lpstr>
      <vt:lpstr>Calibri Light</vt:lpstr>
      <vt:lpstr>Candara</vt:lpstr>
      <vt:lpstr>Courier New</vt:lpstr>
      <vt:lpstr>Rockwell</vt:lpstr>
      <vt:lpstr>Rockwell Condensed</vt:lpstr>
      <vt:lpstr>Rockwell Extra Bold</vt:lpstr>
      <vt:lpstr>Verdana</vt:lpstr>
      <vt:lpstr>Wingdings</vt:lpstr>
      <vt:lpstr>Wood Type</vt:lpstr>
      <vt:lpstr>Office Theme</vt:lpstr>
      <vt:lpstr>PowerPoint Presentation</vt:lpstr>
      <vt:lpstr>UHC History:</vt:lpstr>
      <vt:lpstr>WHAT DO WE DO?</vt:lpstr>
      <vt:lpstr>Promoting “Responsible Ownership.”</vt:lpstr>
      <vt:lpstr>What are our resources?</vt:lpstr>
      <vt:lpstr>Resource Database</vt:lpstr>
      <vt:lpstr>Resource Database</vt:lpstr>
      <vt:lpstr>UHC RESOURCE DATABASE QUESTIONNAIRE</vt:lpstr>
      <vt:lpstr>COVID-19 RESOURCES</vt:lpstr>
      <vt:lpstr>UHC Educational Materials:</vt:lpstr>
      <vt:lpstr>UHC Educational Materials:</vt:lpstr>
      <vt:lpstr>“JOIN THE EFFORT” Booklet</vt:lpstr>
      <vt:lpstr>PowerPoint Presentation</vt:lpstr>
      <vt:lpstr>PowerPoint Presentation</vt:lpstr>
      <vt:lpstr>What you can do to help at-risk horses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Ashley Harkins</dc:creator>
  <cp:lastModifiedBy>Ashley Harkins</cp:lastModifiedBy>
  <cp:revision>81</cp:revision>
  <cp:lastPrinted>2021-02-03T19:45:22Z</cp:lastPrinted>
  <dcterms:created xsi:type="dcterms:W3CDTF">2020-10-23T13:52:30Z</dcterms:created>
  <dcterms:modified xsi:type="dcterms:W3CDTF">2021-02-18T01:04:06Z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0x01010092BDFECED3952A4180364383E73E6A99</vt:lpwstr>
  </property>
</Properties>
</file>