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31" r:id="rId5"/>
    <p:sldId id="257" r:id="rId6"/>
    <p:sldId id="292" r:id="rId7"/>
    <p:sldId id="287" r:id="rId8"/>
    <p:sldId id="289" r:id="rId9"/>
    <p:sldId id="288" r:id="rId10"/>
    <p:sldId id="294" r:id="rId11"/>
    <p:sldId id="328" r:id="rId12"/>
    <p:sldId id="305" r:id="rId13"/>
    <p:sldId id="306" r:id="rId14"/>
    <p:sldId id="335"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3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F0537-5731-4728-81B0-BFAFA238F678}" v="3" dt="2021-02-18T01:04:31.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72007" autoAdjust="0"/>
  </p:normalViewPr>
  <p:slideViewPr>
    <p:cSldViewPr snapToGrid="0">
      <p:cViewPr varScale="1">
        <p:scale>
          <a:sx n="82" d="100"/>
          <a:sy n="82" d="100"/>
        </p:scale>
        <p:origin x="11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ited Horse Coalition" userId="c73c0a87-eedb-49da-a3fd-1f6000d94c41" providerId="ADAL" clId="{C9FF0537-5731-4728-81B0-BFAFA238F678}"/>
    <pc:docChg chg="custSel delSld modSld delMainMaster">
      <pc:chgData name="United Horse Coalition" userId="c73c0a87-eedb-49da-a3fd-1f6000d94c41" providerId="ADAL" clId="{C9FF0537-5731-4728-81B0-BFAFA238F678}" dt="2021-02-18T00:54:51.695" v="356" actId="6549"/>
      <pc:docMkLst>
        <pc:docMk/>
      </pc:docMkLst>
      <pc:sldChg chg="del">
        <pc:chgData name="United Horse Coalition" userId="c73c0a87-eedb-49da-a3fd-1f6000d94c41" providerId="ADAL" clId="{C9FF0537-5731-4728-81B0-BFAFA238F678}" dt="2021-02-18T00:35:36.696" v="2" actId="47"/>
        <pc:sldMkLst>
          <pc:docMk/>
          <pc:sldMk cId="1830863964" sldId="258"/>
        </pc:sldMkLst>
      </pc:sldChg>
      <pc:sldChg chg="del">
        <pc:chgData name="United Horse Coalition" userId="c73c0a87-eedb-49da-a3fd-1f6000d94c41" providerId="ADAL" clId="{C9FF0537-5731-4728-81B0-BFAFA238F678}" dt="2021-02-18T00:35:35.900" v="1" actId="47"/>
        <pc:sldMkLst>
          <pc:docMk/>
          <pc:sldMk cId="3670519549" sldId="261"/>
        </pc:sldMkLst>
      </pc:sldChg>
      <pc:sldChg chg="modNotesTx">
        <pc:chgData name="United Horse Coalition" userId="c73c0a87-eedb-49da-a3fd-1f6000d94c41" providerId="ADAL" clId="{C9FF0537-5731-4728-81B0-BFAFA238F678}" dt="2021-02-18T00:44:41.902" v="247" actId="20577"/>
        <pc:sldMkLst>
          <pc:docMk/>
          <pc:sldMk cId="1424804811" sldId="288"/>
        </pc:sldMkLst>
      </pc:sldChg>
      <pc:sldChg chg="modNotesTx">
        <pc:chgData name="United Horse Coalition" userId="c73c0a87-eedb-49da-a3fd-1f6000d94c41" providerId="ADAL" clId="{C9FF0537-5731-4728-81B0-BFAFA238F678}" dt="2021-02-18T00:54:51.695" v="356" actId="6549"/>
        <pc:sldMkLst>
          <pc:docMk/>
          <pc:sldMk cId="2193648464" sldId="289"/>
        </pc:sldMkLst>
      </pc:sldChg>
      <pc:sldChg chg="del">
        <pc:chgData name="United Horse Coalition" userId="c73c0a87-eedb-49da-a3fd-1f6000d94c41" providerId="ADAL" clId="{C9FF0537-5731-4728-81B0-BFAFA238F678}" dt="2021-02-18T00:46:27.858" v="258" actId="47"/>
        <pc:sldMkLst>
          <pc:docMk/>
          <pc:sldMk cId="1698824734" sldId="290"/>
        </pc:sldMkLst>
      </pc:sldChg>
      <pc:sldChg chg="del">
        <pc:chgData name="United Horse Coalition" userId="c73c0a87-eedb-49da-a3fd-1f6000d94c41" providerId="ADAL" clId="{C9FF0537-5731-4728-81B0-BFAFA238F678}" dt="2021-02-18T00:43:49.280" v="3" actId="47"/>
        <pc:sldMkLst>
          <pc:docMk/>
          <pc:sldMk cId="570342846" sldId="293"/>
        </pc:sldMkLst>
      </pc:sldChg>
      <pc:sldChg chg="modNotesTx">
        <pc:chgData name="United Horse Coalition" userId="c73c0a87-eedb-49da-a3fd-1f6000d94c41" providerId="ADAL" clId="{C9FF0537-5731-4728-81B0-BFAFA238F678}" dt="2021-02-18T00:47:16.802" v="281" actId="6549"/>
        <pc:sldMkLst>
          <pc:docMk/>
          <pc:sldMk cId="3733307548" sldId="294"/>
        </pc:sldMkLst>
      </pc:sldChg>
      <pc:sldChg chg="del">
        <pc:chgData name="United Horse Coalition" userId="c73c0a87-eedb-49da-a3fd-1f6000d94c41" providerId="ADAL" clId="{C9FF0537-5731-4728-81B0-BFAFA238F678}" dt="2021-02-18T00:35:15.287" v="0" actId="47"/>
        <pc:sldMkLst>
          <pc:docMk/>
          <pc:sldMk cId="2659229264" sldId="301"/>
        </pc:sldMkLst>
      </pc:sldChg>
      <pc:sldChg chg="del">
        <pc:chgData name="United Horse Coalition" userId="c73c0a87-eedb-49da-a3fd-1f6000d94c41" providerId="ADAL" clId="{C9FF0537-5731-4728-81B0-BFAFA238F678}" dt="2021-02-18T00:48:14.747" v="355" actId="47"/>
        <pc:sldMkLst>
          <pc:docMk/>
          <pc:sldMk cId="2231788617" sldId="302"/>
        </pc:sldMkLst>
      </pc:sldChg>
      <pc:sldChg chg="addSp delSp modSp mod modNotesTx">
        <pc:chgData name="United Horse Coalition" userId="c73c0a87-eedb-49da-a3fd-1f6000d94c41" providerId="ADAL" clId="{C9FF0537-5731-4728-81B0-BFAFA238F678}" dt="2021-02-18T00:47:56.351" v="354" actId="20577"/>
        <pc:sldMkLst>
          <pc:docMk/>
          <pc:sldMk cId="2308605723" sldId="328"/>
        </pc:sldMkLst>
        <pc:picChg chg="add mod">
          <ac:chgData name="United Horse Coalition" userId="c73c0a87-eedb-49da-a3fd-1f6000d94c41" providerId="ADAL" clId="{C9FF0537-5731-4728-81B0-BFAFA238F678}" dt="2021-02-18T00:45:52.717" v="254" actId="1076"/>
          <ac:picMkLst>
            <pc:docMk/>
            <pc:sldMk cId="2308605723" sldId="328"/>
            <ac:picMk id="8" creationId="{D7361ABA-1D42-431A-81DE-1B3B99A39AC5}"/>
          </ac:picMkLst>
        </pc:picChg>
        <pc:picChg chg="add mod">
          <ac:chgData name="United Horse Coalition" userId="c73c0a87-eedb-49da-a3fd-1f6000d94c41" providerId="ADAL" clId="{C9FF0537-5731-4728-81B0-BFAFA238F678}" dt="2021-02-18T00:46:21.489" v="257" actId="1076"/>
          <ac:picMkLst>
            <pc:docMk/>
            <pc:sldMk cId="2308605723" sldId="328"/>
            <ac:picMk id="9" creationId="{F620515E-CEC0-4129-A6D9-A2C438F81DEF}"/>
          </ac:picMkLst>
        </pc:picChg>
        <pc:picChg chg="del">
          <ac:chgData name="United Horse Coalition" userId="c73c0a87-eedb-49da-a3fd-1f6000d94c41" providerId="ADAL" clId="{C9FF0537-5731-4728-81B0-BFAFA238F678}" dt="2021-02-18T00:45:29.949" v="249" actId="478"/>
          <ac:picMkLst>
            <pc:docMk/>
            <pc:sldMk cId="2308605723" sldId="328"/>
            <ac:picMk id="26" creationId="{DBF33023-C827-4376-8333-C97BF2853DE4}"/>
          </ac:picMkLst>
        </pc:picChg>
        <pc:picChg chg="del">
          <ac:chgData name="United Horse Coalition" userId="c73c0a87-eedb-49da-a3fd-1f6000d94c41" providerId="ADAL" clId="{C9FF0537-5731-4728-81B0-BFAFA238F678}" dt="2021-02-18T00:45:29.571" v="248" actId="478"/>
          <ac:picMkLst>
            <pc:docMk/>
            <pc:sldMk cId="2308605723" sldId="328"/>
            <ac:picMk id="28" creationId="{FC53AB47-FE31-4304-959D-33C79A119FCF}"/>
          </ac:picMkLst>
        </pc:picChg>
      </pc:sldChg>
      <pc:sldMasterChg chg="del delSldLayout">
        <pc:chgData name="United Horse Coalition" userId="c73c0a87-eedb-49da-a3fd-1f6000d94c41" providerId="ADAL" clId="{C9FF0537-5731-4728-81B0-BFAFA238F678}" dt="2021-02-18T00:35:36.696" v="2" actId="47"/>
        <pc:sldMasterMkLst>
          <pc:docMk/>
          <pc:sldMasterMk cId="3755846798" sldId="2147483672"/>
        </pc:sldMasterMkLst>
        <pc:sldLayoutChg chg="del">
          <pc:chgData name="United Horse Coalition" userId="c73c0a87-eedb-49da-a3fd-1f6000d94c41" providerId="ADAL" clId="{C9FF0537-5731-4728-81B0-BFAFA238F678}" dt="2021-02-18T00:35:36.696" v="2" actId="47"/>
          <pc:sldLayoutMkLst>
            <pc:docMk/>
            <pc:sldMasterMk cId="3755846798" sldId="2147483672"/>
            <pc:sldLayoutMk cId="3421067289" sldId="2147483673"/>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4014044011" sldId="2147483674"/>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658955983" sldId="2147483675"/>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3544816085" sldId="2147483676"/>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3037833756" sldId="2147483677"/>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1524184905" sldId="2147483678"/>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219478994" sldId="2147483679"/>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2664337930" sldId="2147483680"/>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3064717657" sldId="2147483681"/>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4076620992" sldId="2147483682"/>
          </pc:sldLayoutMkLst>
        </pc:sldLayoutChg>
        <pc:sldLayoutChg chg="del">
          <pc:chgData name="United Horse Coalition" userId="c73c0a87-eedb-49da-a3fd-1f6000d94c41" providerId="ADAL" clId="{C9FF0537-5731-4728-81B0-BFAFA238F678}" dt="2021-02-18T00:35:36.696" v="2" actId="47"/>
          <pc:sldLayoutMkLst>
            <pc:docMk/>
            <pc:sldMasterMk cId="3755846798" sldId="2147483672"/>
            <pc:sldLayoutMk cId="204030757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040B3D9-4262-47A9-B05E-B53F114E6EC8}" type="datetimeFigureOut">
              <a:rPr lang="en-US" smtClean="0"/>
              <a:t>2/17/2021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14C0087-5290-4EAA-B382-BF3CCF6CB201}" type="slidenum">
              <a:rPr lang="en-US" smtClean="0"/>
              <a:t>‹#›</a:t>
            </a:fld>
            <a:endParaRPr lang="en-US"/>
          </a:p>
        </p:txBody>
      </p:sp>
    </p:spTree>
    <p:extLst>
      <p:ext uri="{BB962C8B-B14F-4D97-AF65-F5344CB8AC3E}">
        <p14:creationId xmlns:p14="http://schemas.microsoft.com/office/powerpoint/2010/main" val="187116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Verdana" panose="020B0604030504040204" pitchFamily="34" charset="0"/>
            </a:endParaRPr>
          </a:p>
          <a:p>
            <a:r>
              <a:rPr lang="en-US" sz="1900" dirty="0">
                <a:solidFill>
                  <a:srgbClr val="000000"/>
                </a:solidFill>
                <a:latin typeface="Verdana" panose="020B0604030504040204" pitchFamily="34" charset="0"/>
              </a:rPr>
              <a:t> My name is _______________. I work for ___________________, but am here today representing the United Horse Coalition through their Ambassador program. I’d like to share information about the organization and offer examples of how you can help decrease the number of at-risk horses, as well as help those who are in transition. 	</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a:t>
            </a:fld>
            <a:endParaRPr lang="en-US"/>
          </a:p>
        </p:txBody>
      </p:sp>
    </p:spTree>
    <p:extLst>
      <p:ext uri="{BB962C8B-B14F-4D97-AF65-F5344CB8AC3E}">
        <p14:creationId xmlns:p14="http://schemas.microsoft.com/office/powerpoint/2010/main" val="312751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dirty="0">
                <a:solidFill>
                  <a:srgbClr val="000000"/>
                </a:solidFill>
                <a:latin typeface="Verdana" panose="020B0604030504040204" pitchFamily="34" charset="0"/>
              </a:rPr>
              <a:t>If you work in the horse industry, consider designating one person to spearhead the effort, and consult the UHC “Join the Effort” handbook for ideas.</a:t>
            </a:r>
          </a:p>
          <a:p>
            <a:pPr defTabSz="966612">
              <a:defRPr/>
            </a:pPr>
            <a:endParaRPr lang="en-US" sz="1900" dirty="0">
              <a:solidFill>
                <a:srgbClr val="000000"/>
              </a:solidFill>
              <a:latin typeface="Verdana" panose="020B0604030504040204" pitchFamily="34" charset="0"/>
            </a:endParaRPr>
          </a:p>
          <a:p>
            <a:pPr defTabSz="966612">
              <a:defRPr/>
            </a:pPr>
            <a:r>
              <a:rPr lang="en-US" sz="1900" dirty="0">
                <a:solidFill>
                  <a:srgbClr val="000000"/>
                </a:solidFill>
                <a:latin typeface="Verdana" panose="020B0604030504040204" pitchFamily="34" charset="0"/>
              </a:rPr>
              <a:t>One simple activity is to dedicate a small section of your website to the UHC, and resources for owners. 	</a:t>
            </a:r>
          </a:p>
          <a:p>
            <a:endParaRPr lang="en-US" dirty="0"/>
          </a:p>
          <a:p>
            <a:pPr marR="2421"/>
            <a:r>
              <a:rPr lang="en-US" sz="1900" dirty="0">
                <a:latin typeface="Verdana" panose="020B0604030504040204" pitchFamily="34" charset="0"/>
              </a:rPr>
              <a:t>Most importantly, the UHC aims to find common ground and work together to prevent horses from becoming at-risk – consider becoming a member today!</a:t>
            </a:r>
          </a:p>
          <a:p>
            <a:endParaRPr lang="en-US" sz="1900" dirty="0">
              <a:latin typeface="Verdana" panose="020B0604030504040204" pitchFamily="34" charset="0"/>
            </a:endParaRPr>
          </a:p>
          <a:p>
            <a:r>
              <a:rPr lang="en-US" sz="1900" dirty="0">
                <a:latin typeface="Verdana" panose="020B0604030504040204" pitchFamily="34" charset="0"/>
              </a:rPr>
              <a:t>Please spread the word to Own Responsibly.</a:t>
            </a:r>
          </a:p>
          <a:p>
            <a:endParaRPr lang="en-US" sz="1900" dirty="0">
              <a:latin typeface="Verdana" panose="020B0604030504040204" pitchFamily="34" charset="0"/>
            </a:endParaRPr>
          </a:p>
          <a:p>
            <a:r>
              <a:rPr lang="en-US" sz="1900" dirty="0">
                <a:latin typeface="Verdana" panose="020B0604030504040204" pitchFamily="34" charset="0"/>
              </a:rPr>
              <a:t>Thank you.</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10</a:t>
            </a:fld>
            <a:endParaRPr lang="en-US"/>
          </a:p>
        </p:txBody>
      </p:sp>
    </p:spTree>
    <p:extLst>
      <p:ext uri="{BB962C8B-B14F-4D97-AF65-F5344CB8AC3E}">
        <p14:creationId xmlns:p14="http://schemas.microsoft.com/office/powerpoint/2010/main" val="106132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11</a:t>
            </a:fld>
            <a:endParaRPr lang="en-US"/>
          </a:p>
        </p:txBody>
      </p:sp>
    </p:spTree>
    <p:extLst>
      <p:ext uri="{BB962C8B-B14F-4D97-AF65-F5344CB8AC3E}">
        <p14:creationId xmlns:p14="http://schemas.microsoft.com/office/powerpoint/2010/main" val="289384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Originally formed in 2005 when the American Association of Equine Practitioners held a summit during AHC’s Annual Conference with other Equine Industry partners and stakeholders, with the intention of starting an open dialogue on the issues surrounding at-risk horses in America during the time.  </a:t>
            </a:r>
          </a:p>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Our original purpose was to develop consensus on the most effective way to work together as an industry to address the issues surrounding horses who were at-risk or in transition, and in June of 2006, the UHC was folded into the American Horse Council where we now operate.</a:t>
            </a:r>
          </a:p>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We currently have over 240 member organizations involved in all facets of the Equine Industry.</a:t>
            </a:r>
          </a:p>
        </p:txBody>
      </p:sp>
      <p:sp>
        <p:nvSpPr>
          <p:cNvPr id="4" name="Slide Number Placeholder 3"/>
          <p:cNvSpPr>
            <a:spLocks noGrp="1"/>
          </p:cNvSpPr>
          <p:nvPr>
            <p:ph type="sldNum" sz="quarter" idx="5"/>
          </p:nvPr>
        </p:nvSpPr>
        <p:spPr/>
        <p:txBody>
          <a:bodyPr/>
          <a:lstStyle/>
          <a:p>
            <a:fld id="{B6834C95-0033-4C8E-8C30-6BA4D77FA184}" type="slidenum">
              <a:rPr lang="en-US" smtClean="0"/>
              <a:t>2</a:t>
            </a:fld>
            <a:endParaRPr lang="en-US"/>
          </a:p>
        </p:txBody>
      </p:sp>
    </p:spTree>
    <p:extLst>
      <p:ext uri="{BB962C8B-B14F-4D97-AF65-F5344CB8AC3E}">
        <p14:creationId xmlns:p14="http://schemas.microsoft.com/office/powerpoint/2010/main" val="315319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Our mission statement states that: </a:t>
            </a:r>
            <a:r>
              <a:rPr lang="en-US" sz="1900" i="1" dirty="0">
                <a:latin typeface="Calibri" panose="020F0502020204030204" pitchFamily="34" charset="0"/>
                <a:ea typeface="Calibri" panose="020F0502020204030204" pitchFamily="34" charset="0"/>
                <a:cs typeface="Calibri" panose="020F0502020204030204" pitchFamily="34" charset="0"/>
              </a:rPr>
              <a:t>Through industry collaboration, the UHC promotes education and options for at-risk and transitioning horses.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And we do this by, educating current and future horse owners on responsible ownership, proper care and breeding, and options that are available to owners should they no longer be able to care for their horse, or need to re-home their horse before a horse reaches a state of being at-risk.  We are raising awareness about the issues surrounding horses that are at-risk, and the impact it has on the horse industry, and hopefully reducing the number of horses at-risk, so that eventually in a perfect world, we can eliminate the issues surrounding them altogether.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We do this work mainly through education, collaboration, and advocating for at-risk horses throughout all facets of the Equine Industry.  This includes promoting our educational materials on being a responsible horse owner, our UHC Equine Resource database, and the Equine Welfare Data Collective which is a program of the United Horse Coalition.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3</a:t>
            </a:fld>
            <a:endParaRPr lang="en-US"/>
          </a:p>
        </p:txBody>
      </p:sp>
    </p:spTree>
    <p:extLst>
      <p:ext uri="{BB962C8B-B14F-4D97-AF65-F5344CB8AC3E}">
        <p14:creationId xmlns:p14="http://schemas.microsoft.com/office/powerpoint/2010/main" val="29304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By far however, our biggest impact in creating change for at-risk horses is by starting at the source, and that’s through teaching horse owners how to be responsible for the horses in their care.  This is done by educating owners about not only responsible care and responsible breeding, but through providing resources and options to help them keep their horse.  Or if they can’t keep their horse, providing responsible options and alternatives for the next chapter of their life.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We also want to make sure that owners are thinking about what happens to their horse if something happens to them as an owner, so providing information regarding estate planning is also critical to that end.  And then of course, helping owners understand what’s involved in end of life decisions, including euthanasia and disposal, because it will happen to every horse owner at some point in their lifetime, and if we can prepare them, it makes the topic less scary and a bit easier to understand what’s involved in the process, both when it comes to euthanasia as well as disposal.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Prevention and being a responsible horse owner is key in helping to keep most horses from reaching an at-risk state, and thereby keeping them out of the system.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4</a:t>
            </a:fld>
            <a:endParaRPr lang="en-US"/>
          </a:p>
        </p:txBody>
      </p:sp>
    </p:spTree>
    <p:extLst>
      <p:ext uri="{BB962C8B-B14F-4D97-AF65-F5344CB8AC3E}">
        <p14:creationId xmlns:p14="http://schemas.microsoft.com/office/powerpoint/2010/main" val="5177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A Resource is anything we can identify that could assist in helping horses at-risk, or preventing them from becoming at-risk.</a:t>
            </a:r>
          </a:p>
          <a:p>
            <a:pPr marL="181240" indent="-181240">
              <a:buFont typeface="Arial" panose="020B0604020202020204" pitchFamily="34" charset="0"/>
              <a:buChar char="•"/>
            </a:pPr>
            <a:r>
              <a:rPr lang="en-US" sz="1300" dirty="0"/>
              <a:t>There are currently 3 categories that these Resources tend to fall under:  Resources for Current Owners, Resources for Prospective Owners, and Resources for Rescues and Sanctuaries.</a:t>
            </a:r>
          </a:p>
          <a:p>
            <a:pPr marL="181240" indent="-181240">
              <a:buFont typeface="Arial" panose="020B0604020202020204" pitchFamily="34" charset="0"/>
              <a:buChar char="•"/>
            </a:pPr>
            <a:r>
              <a:rPr lang="en-US" sz="1300" dirty="0"/>
              <a:t>Each of these sub categories has its own page dedicated to resources and programs specifically to help them, in addition to what we have listed on the Resource Database Page.</a:t>
            </a: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5</a:t>
            </a:fld>
            <a:endParaRPr lang="en-US"/>
          </a:p>
        </p:txBody>
      </p:sp>
    </p:spTree>
    <p:extLst>
      <p:ext uri="{BB962C8B-B14F-4D97-AF65-F5344CB8AC3E}">
        <p14:creationId xmlns:p14="http://schemas.microsoft.com/office/powerpoint/2010/main" val="395661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By far our biggest accomplishment last year was the creation of the United Horse Coalition’s Equine Resource Database.</a:t>
            </a:r>
          </a:p>
          <a:p>
            <a:pPr marL="181240" indent="-181240">
              <a:buFont typeface="Arial" panose="020B0604020202020204" pitchFamily="34" charset="0"/>
              <a:buChar char="•"/>
            </a:pPr>
            <a:r>
              <a:rPr lang="en-US" sz="1300" dirty="0"/>
              <a:t>It’s direct impact </a:t>
            </a:r>
            <a:r>
              <a:rPr lang="en-US" sz="1900" dirty="0">
                <a:latin typeface="Calibri" panose="020F0502020204030204" pitchFamily="34" charset="0"/>
                <a:ea typeface="Calibri" panose="020F0502020204030204" pitchFamily="34" charset="0"/>
              </a:rPr>
              <a:t>is huge for its potential to help owners of at-risk horses. </a:t>
            </a:r>
            <a:endParaRPr lang="en-US" sz="1300" dirty="0"/>
          </a:p>
          <a:p>
            <a:pPr marL="181240" indent="-181240">
              <a:buFont typeface="Arial" panose="020B0604020202020204" pitchFamily="34" charset="0"/>
              <a:buChar char="•"/>
            </a:pPr>
            <a:r>
              <a:rPr lang="en-US" sz="1900" dirty="0">
                <a:latin typeface="Calibri" panose="020F0502020204030204" pitchFamily="34" charset="0"/>
                <a:ea typeface="Calibri" panose="020F0502020204030204" pitchFamily="34" charset="0"/>
              </a:rPr>
              <a:t>Owners and even rescues and sanctuaries can come to our site and utilize this type of search engine to find various safety net programs or assistance programs listed by state. </a:t>
            </a:r>
          </a:p>
          <a:p>
            <a:pPr marL="181240" indent="-181240">
              <a:buFont typeface="Arial" panose="020B0604020202020204" pitchFamily="34" charset="0"/>
              <a:buChar char="•"/>
            </a:pPr>
            <a:r>
              <a:rPr lang="en-US" sz="1900" dirty="0">
                <a:latin typeface="Calibri" panose="020F0502020204030204" pitchFamily="34" charset="0"/>
              </a:rPr>
              <a:t>These safety net programs can be things like hay and feed assistance, castration assistance, euthanasia assistance, veterinary assistance programs, and a listing of Rescues and Sanctuaries local to the user.</a:t>
            </a:r>
            <a:endParaRPr lang="en-US" sz="1300" dirty="0"/>
          </a:p>
          <a:p>
            <a:pPr marL="181240" indent="-181240">
              <a:buFont typeface="Arial" panose="020B0604020202020204" pitchFamily="34" charset="0"/>
              <a:buChar char="•"/>
            </a:pPr>
            <a:r>
              <a:rPr lang="en-US" sz="1300" dirty="0"/>
              <a:t>New resources are being identified and will be added as they become available on a day to day basis</a:t>
            </a: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6</a:t>
            </a:fld>
            <a:endParaRPr lang="en-US"/>
          </a:p>
        </p:txBody>
      </p:sp>
    </p:spTree>
    <p:extLst>
      <p:ext uri="{BB962C8B-B14F-4D97-AF65-F5344CB8AC3E}">
        <p14:creationId xmlns:p14="http://schemas.microsoft.com/office/powerpoint/2010/main" val="147811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 UHC also set up a dedicated page specifically for resources pertaining to COVID-19 relief programs.  </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 sections themselves include links to articles, websites, information, webinars, and anything really that we find that we think will be beneficial to help aid you during this time.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7</a:t>
            </a:fld>
            <a:endParaRPr lang="en-US"/>
          </a:p>
        </p:txBody>
      </p:sp>
    </p:spTree>
    <p:extLst>
      <p:ext uri="{BB962C8B-B14F-4D97-AF65-F5344CB8AC3E}">
        <p14:creationId xmlns:p14="http://schemas.microsoft.com/office/powerpoint/2010/main" val="821646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UHC creates Educational Materials promoting responsible ownership which are uploaded onto our website for our Members to utilize, as well as the general public.  </a:t>
            </a:r>
          </a:p>
          <a:p>
            <a:endParaRPr lang="en-US" dirty="0"/>
          </a:p>
          <a:p>
            <a:r>
              <a:rPr lang="en-US" dirty="0"/>
              <a:t>Anyone is welcome to use them at events, or to pass out to your organization's clientele.  </a:t>
            </a:r>
          </a:p>
        </p:txBody>
      </p:sp>
      <p:sp>
        <p:nvSpPr>
          <p:cNvPr id="4" name="Slide Number Placeholder 3"/>
          <p:cNvSpPr>
            <a:spLocks noGrp="1"/>
          </p:cNvSpPr>
          <p:nvPr>
            <p:ph type="sldNum" sz="quarter" idx="5"/>
          </p:nvPr>
        </p:nvSpPr>
        <p:spPr/>
        <p:txBody>
          <a:bodyPr/>
          <a:lstStyle/>
          <a:p>
            <a:fld id="{B6834C95-0033-4C8E-8C30-6BA4D77FA184}" type="slidenum">
              <a:rPr lang="en-US" smtClean="0"/>
              <a:t>8</a:t>
            </a:fld>
            <a:endParaRPr lang="en-US"/>
          </a:p>
        </p:txBody>
      </p:sp>
    </p:spTree>
    <p:extLst>
      <p:ext uri="{BB962C8B-B14F-4D97-AF65-F5344CB8AC3E}">
        <p14:creationId xmlns:p14="http://schemas.microsoft.com/office/powerpoint/2010/main" val="2980164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Verdana" panose="020B0604030504040204" pitchFamily="34" charset="0"/>
              </a:rPr>
              <a:t>So to wrap things up,  we’d like to go over some of the things you can do on a personal level to help at-risk horses, or even your own horse.  	</a:t>
            </a:r>
          </a:p>
          <a:p>
            <a:r>
              <a:rPr lang="en-US" sz="1900" dirty="0">
                <a:solidFill>
                  <a:srgbClr val="000000"/>
                </a:solidFill>
                <a:latin typeface="Verdana" panose="020B0604030504040204" pitchFamily="34" charset="0"/>
              </a:rPr>
              <a:t>	</a:t>
            </a:r>
          </a:p>
          <a:p>
            <a:pPr marL="302066" indent="-302066">
              <a:lnSpc>
                <a:spcPct val="90000"/>
              </a:lnSpc>
              <a:spcAft>
                <a:spcPts val="1269"/>
              </a:spcAft>
              <a:buFont typeface="Arial" panose="020B0604020202020204" pitchFamily="34" charset="0"/>
              <a:buChar char="•"/>
            </a:pPr>
            <a:r>
              <a:rPr lang="en-US" altLang="en-US" sz="1300" dirty="0"/>
              <a:t>Own Responsibly</a:t>
            </a:r>
          </a:p>
          <a:p>
            <a:pPr marL="302066" indent="-302066">
              <a:lnSpc>
                <a:spcPct val="90000"/>
              </a:lnSpc>
              <a:spcAft>
                <a:spcPts val="1269"/>
              </a:spcAft>
              <a:buFont typeface="Arial" panose="020B0604020202020204" pitchFamily="34" charset="0"/>
              <a:buChar char="•"/>
            </a:pPr>
            <a:r>
              <a:rPr lang="en-US" altLang="en-US" sz="1300" dirty="0"/>
              <a:t>Have contingency plans in place for your horse</a:t>
            </a:r>
          </a:p>
          <a:p>
            <a:pPr marL="302066" indent="-302066">
              <a:lnSpc>
                <a:spcPct val="90000"/>
              </a:lnSpc>
              <a:spcAft>
                <a:spcPts val="1269"/>
              </a:spcAft>
              <a:buFont typeface="Arial" panose="020B0604020202020204" pitchFamily="34" charset="0"/>
              <a:buChar char="•"/>
            </a:pPr>
            <a:r>
              <a:rPr lang="en-US" altLang="en-US" sz="1300" dirty="0"/>
              <a:t>Include your horse in your Estate Planning</a:t>
            </a:r>
          </a:p>
          <a:p>
            <a:pPr marL="302066" indent="-302066">
              <a:lnSpc>
                <a:spcPct val="90000"/>
              </a:lnSpc>
              <a:spcAft>
                <a:spcPts val="1269"/>
              </a:spcAft>
              <a:buFont typeface="Arial" panose="020B0604020202020204" pitchFamily="34" charset="0"/>
              <a:buChar char="•"/>
            </a:pPr>
            <a:r>
              <a:rPr lang="en-US" altLang="en-US" sz="1300" dirty="0"/>
              <a:t>Breed Responsibly</a:t>
            </a:r>
          </a:p>
          <a:p>
            <a:pPr marL="302066" indent="-302066">
              <a:lnSpc>
                <a:spcPct val="90000"/>
              </a:lnSpc>
              <a:spcAft>
                <a:spcPts val="1269"/>
              </a:spcAft>
              <a:buFont typeface="Arial" panose="020B0604020202020204" pitchFamily="34" charset="0"/>
              <a:buChar char="•"/>
            </a:pPr>
            <a:r>
              <a:rPr lang="en-US" altLang="en-US" sz="1300" dirty="0"/>
              <a:t>Join the UHC Ambassador Program</a:t>
            </a:r>
          </a:p>
          <a:p>
            <a:pPr marL="302066" indent="-302066">
              <a:lnSpc>
                <a:spcPct val="90000"/>
              </a:lnSpc>
              <a:spcAft>
                <a:spcPts val="1269"/>
              </a:spcAft>
              <a:buFont typeface="Arial" panose="020B0604020202020204" pitchFamily="34" charset="0"/>
              <a:buChar char="•"/>
            </a:pPr>
            <a:r>
              <a:rPr lang="en-US" altLang="en-US" sz="1300" dirty="0"/>
              <a:t>Volunteer at rescues or rehoming facilities</a:t>
            </a:r>
          </a:p>
          <a:p>
            <a:pPr marL="302066" indent="-302066">
              <a:lnSpc>
                <a:spcPct val="90000"/>
              </a:lnSpc>
              <a:spcAft>
                <a:spcPts val="1269"/>
              </a:spcAft>
              <a:buFont typeface="Arial" panose="020B0604020202020204" pitchFamily="34" charset="0"/>
              <a:buChar char="•"/>
            </a:pPr>
            <a:r>
              <a:rPr lang="en-US" altLang="en-US" sz="1300" dirty="0"/>
              <a:t>Donate to UHC or your local rescue – </a:t>
            </a:r>
            <a:br>
              <a:rPr lang="en-US" altLang="en-US" sz="1300" dirty="0"/>
            </a:br>
            <a:r>
              <a:rPr lang="en-US" altLang="en-US" sz="1300" dirty="0"/>
              <a:t>or help raise funds.</a:t>
            </a:r>
          </a:p>
          <a:p>
            <a:pPr marL="302066" indent="-302066">
              <a:lnSpc>
                <a:spcPct val="90000"/>
              </a:lnSpc>
              <a:spcAft>
                <a:spcPts val="1269"/>
              </a:spcAft>
              <a:buFont typeface="Arial" panose="020B0604020202020204" pitchFamily="34" charset="0"/>
              <a:buChar char="•"/>
            </a:pPr>
            <a:r>
              <a:rPr lang="en-US" altLang="en-US" sz="1300" dirty="0"/>
              <a:t>Share UHC materials on Responsible Ownership</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9</a:t>
            </a:fld>
            <a:endParaRPr lang="en-US"/>
          </a:p>
        </p:txBody>
      </p:sp>
    </p:spTree>
    <p:extLst>
      <p:ext uri="{BB962C8B-B14F-4D97-AF65-F5344CB8AC3E}">
        <p14:creationId xmlns:p14="http://schemas.microsoft.com/office/powerpoint/2010/main" val="23243197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88D92B-72B8-48E5-93B4-5F03DA1727EB}"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60625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1AAF1-D7E1-4136-8D60-05BF8793E235}"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65601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829F-E3DB-45D7-B3E8-072A55DA039F}"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73822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D7E40-3F07-4F87-AC40-F2CCEF837B13}"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13537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A48FFC2-5EFB-4DDB-8520-8E98F19BCB29}" type="datetime1">
              <a:rPr lang="en-US" smtClean="0"/>
              <a:t>2/17/2021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UNITED HORSE COALITION 2019</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3558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B3CF1-2B5B-4A19-8D2B-F9D0072BA95F}" type="datetime1">
              <a:rPr lang="en-US" smtClean="0"/>
              <a:t>2/17/2021</a:t>
            </a:fld>
            <a:endParaRPr lang="en-US" dirty="0"/>
          </a:p>
        </p:txBody>
      </p:sp>
      <p:sp>
        <p:nvSpPr>
          <p:cNvPr id="6" name="Footer Placeholder 5"/>
          <p:cNvSpPr>
            <a:spLocks noGrp="1"/>
          </p:cNvSpPr>
          <p:nvPr>
            <p:ph type="ftr" sz="quarter" idx="11"/>
          </p:nvPr>
        </p:nvSpPr>
        <p:spPr/>
        <p:txBody>
          <a:bodyPr/>
          <a:lstStyle/>
          <a:p>
            <a:r>
              <a:rPr lang="en-US"/>
              <a:t>UNITED HORSE COALITION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57338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00F37-8E81-40F2-8059-C07D55668308}" type="datetime1">
              <a:rPr lang="en-US" smtClean="0"/>
              <a:t>2/17/2021</a:t>
            </a:fld>
            <a:endParaRPr lang="en-US" dirty="0"/>
          </a:p>
        </p:txBody>
      </p:sp>
      <p:sp>
        <p:nvSpPr>
          <p:cNvPr id="8" name="Footer Placeholder 7"/>
          <p:cNvSpPr>
            <a:spLocks noGrp="1"/>
          </p:cNvSpPr>
          <p:nvPr>
            <p:ph type="ftr" sz="quarter" idx="11"/>
          </p:nvPr>
        </p:nvSpPr>
        <p:spPr/>
        <p:txBody>
          <a:bodyPr/>
          <a:lstStyle/>
          <a:p>
            <a:r>
              <a:rPr lang="en-US"/>
              <a:t>UNITED HORSE COALITION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1912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B9A2D1-8C01-421D-B590-2C1FE2F4E322}" type="datetime1">
              <a:rPr lang="en-US" smtClean="0"/>
              <a:t>2/17/2021</a:t>
            </a:fld>
            <a:endParaRPr lang="en-US" dirty="0"/>
          </a:p>
        </p:txBody>
      </p:sp>
      <p:sp>
        <p:nvSpPr>
          <p:cNvPr id="4" name="Footer Placeholder 3"/>
          <p:cNvSpPr>
            <a:spLocks noGrp="1"/>
          </p:cNvSpPr>
          <p:nvPr>
            <p:ph type="ftr" sz="quarter" idx="11"/>
          </p:nvPr>
        </p:nvSpPr>
        <p:spPr/>
        <p:txBody>
          <a:bodyPr/>
          <a:lstStyle/>
          <a:p>
            <a:r>
              <a:rPr lang="en-US"/>
              <a:t>UNITED HORSE COALITION 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99388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B2396-7203-4C0B-972D-C5932D5A4E0B}" type="datetime1">
              <a:rPr lang="en-US" smtClean="0"/>
              <a:t>2/17/2021</a:t>
            </a:fld>
            <a:endParaRPr lang="en-US" dirty="0"/>
          </a:p>
        </p:txBody>
      </p:sp>
      <p:sp>
        <p:nvSpPr>
          <p:cNvPr id="3" name="Footer Placeholder 2"/>
          <p:cNvSpPr>
            <a:spLocks noGrp="1"/>
          </p:cNvSpPr>
          <p:nvPr>
            <p:ph type="ftr" sz="quarter" idx="11"/>
          </p:nvPr>
        </p:nvSpPr>
        <p:spPr/>
        <p:txBody>
          <a:bodyPr/>
          <a:lstStyle/>
          <a:p>
            <a:r>
              <a:rPr lang="en-US"/>
              <a:t>UNITED HORSE COALITION 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5317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885F62-8FB9-4AC1-9646-473D6F882C3D}" type="datetime1">
              <a:rPr lang="en-US" smtClean="0"/>
              <a:t>2/17/2021</a:t>
            </a:fld>
            <a:endParaRPr lang="en-US" dirty="0"/>
          </a:p>
        </p:txBody>
      </p:sp>
      <p:sp>
        <p:nvSpPr>
          <p:cNvPr id="6" name="Footer Placeholder 5"/>
          <p:cNvSpPr>
            <a:spLocks noGrp="1"/>
          </p:cNvSpPr>
          <p:nvPr>
            <p:ph type="ftr" sz="quarter" idx="11"/>
          </p:nvPr>
        </p:nvSpPr>
        <p:spPr/>
        <p:txBody>
          <a:bodyPr/>
          <a:lstStyle/>
          <a:p>
            <a:r>
              <a:rPr lang="en-US"/>
              <a:t>UNITED HORSE COALITION 2019</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49924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CB199-57C5-4001-B1D5-17B774CF4364}" type="datetime1">
              <a:rPr lang="en-US" smtClean="0"/>
              <a:t>2/17/2021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1428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F0FF0DB-023C-4192-B520-4A0BC89BAD99}" type="datetime1">
              <a:rPr lang="en-US" smtClean="0"/>
              <a:t>2/17/2021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UNITED HORSE COALITION 2019</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2702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UHC@horsecouncil.org"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jpe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UHC@horsecouncil.org"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9.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00096-98BF-4181-AEC1-B3FA211F98D3}"/>
              </a:ext>
            </a:extLst>
          </p:cNvPr>
          <p:cNvSpPr>
            <a:spLocks noGrp="1"/>
          </p:cNvSpPr>
          <p:nvPr>
            <p:ph type="ftr" sz="quarter" idx="11"/>
          </p:nvPr>
        </p:nvSpPr>
        <p:spPr/>
        <p:txBody>
          <a:bodyPr/>
          <a:lstStyle/>
          <a:p>
            <a:r>
              <a:rPr lang="en-US" dirty="0"/>
              <a:t>UNITED HORSE COALITION 2021</a:t>
            </a:r>
          </a:p>
        </p:txBody>
      </p:sp>
      <p:sp>
        <p:nvSpPr>
          <p:cNvPr id="3" name="Slide Number Placeholder 2">
            <a:extLst>
              <a:ext uri="{FF2B5EF4-FFF2-40B4-BE49-F238E27FC236}">
                <a16:creationId xmlns:a16="http://schemas.microsoft.com/office/drawing/2014/main" id="{7E13A08E-6FE4-4662-ACCE-9FE1A65D82CB}"/>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Picture 6" descr="A picture containing outdoor, mammal, donkey, horse&#10;&#10;Description automatically generated">
            <a:extLst>
              <a:ext uri="{FF2B5EF4-FFF2-40B4-BE49-F238E27FC236}">
                <a16:creationId xmlns:a16="http://schemas.microsoft.com/office/drawing/2014/main" id="{CCC6EA77-4074-4785-8C84-E43657624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989578"/>
          </a:xfrm>
          <a:prstGeom prst="rect">
            <a:avLst/>
          </a:prstGeom>
        </p:spPr>
      </p:pic>
      <p:pic>
        <p:nvPicPr>
          <p:cNvPr id="9" name="Picture 8" descr="Logo&#10;&#10;Description automatically generated">
            <a:extLst>
              <a:ext uri="{FF2B5EF4-FFF2-40B4-BE49-F238E27FC236}">
                <a16:creationId xmlns:a16="http://schemas.microsoft.com/office/drawing/2014/main" id="{16F3D6AE-E82D-4E72-ABB2-C6451448E1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70" y="617055"/>
            <a:ext cx="7826642" cy="2940229"/>
          </a:xfrm>
          <a:prstGeom prst="rect">
            <a:avLst/>
          </a:prstGeom>
        </p:spPr>
      </p:pic>
      <p:sp>
        <p:nvSpPr>
          <p:cNvPr id="10" name="TextBox 9">
            <a:extLst>
              <a:ext uri="{FF2B5EF4-FFF2-40B4-BE49-F238E27FC236}">
                <a16:creationId xmlns:a16="http://schemas.microsoft.com/office/drawing/2014/main" id="{3259301B-BF97-4438-BCD1-C33CF872EB3A}"/>
              </a:ext>
            </a:extLst>
          </p:cNvPr>
          <p:cNvSpPr txBox="1"/>
          <p:nvPr/>
        </p:nvSpPr>
        <p:spPr>
          <a:xfrm>
            <a:off x="1305232" y="4284406"/>
            <a:ext cx="7374194" cy="1569660"/>
          </a:xfrm>
          <a:prstGeom prst="rect">
            <a:avLst/>
          </a:prstGeom>
          <a:noFill/>
        </p:spPr>
        <p:txBody>
          <a:bodyPr wrap="square" rtlCol="0">
            <a:spAutoFit/>
          </a:bodyPr>
          <a:lstStyle/>
          <a:p>
            <a:r>
              <a:rPr lang="en-US" sz="2400" dirty="0"/>
              <a:t>CONTACT:</a:t>
            </a:r>
          </a:p>
          <a:p>
            <a:r>
              <a:rPr lang="en-US" sz="2400" dirty="0"/>
              <a:t>Ashley Harkins – UHC Director</a:t>
            </a:r>
          </a:p>
          <a:p>
            <a:r>
              <a:rPr lang="en-US" sz="2400" dirty="0">
                <a:hlinkClick r:id="rId5"/>
              </a:rPr>
              <a:t>UHC@horsecouncil.org</a:t>
            </a:r>
            <a:endParaRPr lang="en-US" sz="2400" dirty="0"/>
          </a:p>
          <a:p>
            <a:r>
              <a:rPr lang="en-US" sz="2400" dirty="0"/>
              <a:t>www.unitedhorsecoalition.org</a:t>
            </a:r>
          </a:p>
        </p:txBody>
      </p:sp>
    </p:spTree>
    <p:extLst>
      <p:ext uri="{BB962C8B-B14F-4D97-AF65-F5344CB8AC3E}">
        <p14:creationId xmlns:p14="http://schemas.microsoft.com/office/powerpoint/2010/main" val="12070268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9" name="Rectangle 1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468094-55ED-40B5-8D23-AB57C227D21F}"/>
              </a:ext>
            </a:extLst>
          </p:cNvPr>
          <p:cNvSpPr/>
          <p:nvPr/>
        </p:nvSpPr>
        <p:spPr>
          <a:xfrm>
            <a:off x="651430" y="2119338"/>
            <a:ext cx="7519448" cy="4675745"/>
          </a:xfrm>
          <a:prstGeom prst="rect">
            <a:avLst/>
          </a:prstGeom>
          <a:solidFill>
            <a:schemeClr val="bg1">
              <a:lumMod val="85000"/>
              <a:alpha val="5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CC648278-568B-4BB6-A437-E0F0F6E0412F}"/>
              </a:ext>
            </a:extLst>
          </p:cNvPr>
          <p:cNvSpPr>
            <a:spLocks noGrp="1"/>
          </p:cNvSpPr>
          <p:nvPr>
            <p:ph type="body" sz="half" idx="2"/>
          </p:nvPr>
        </p:nvSpPr>
        <p:spPr>
          <a:xfrm>
            <a:off x="1069848" y="2320412"/>
            <a:ext cx="6943442" cy="4256557"/>
          </a:xfrm>
        </p:spPr>
        <p:txBody>
          <a:bodyPr vert="horz" lIns="91440" tIns="45720" rIns="91440" bIns="45720" rtlCol="0">
            <a:normAutofit/>
          </a:bodyPr>
          <a:lstStyle/>
          <a:p>
            <a:pPr algn="ctr">
              <a:defRPr/>
            </a:pPr>
            <a:r>
              <a:rPr lang="en-US" sz="2400" dirty="0"/>
              <a:t>Let’s work at the root of the problem together – </a:t>
            </a:r>
            <a:r>
              <a:rPr lang="en-US" sz="2400" u="sng" dirty="0"/>
              <a:t>before</a:t>
            </a:r>
            <a:r>
              <a:rPr lang="en-US" sz="2400" dirty="0"/>
              <a:t> a horse becomes at-risk.</a:t>
            </a:r>
          </a:p>
          <a:p>
            <a:pPr algn="ctr">
              <a:defRPr/>
            </a:pPr>
            <a:endParaRPr lang="en-US" sz="2400" dirty="0"/>
          </a:p>
          <a:p>
            <a:pPr algn="ctr">
              <a:defRPr/>
            </a:pPr>
            <a:r>
              <a:rPr lang="en-US" sz="2400" dirty="0"/>
              <a:t>Learn the facts and share them with other horse owners and breeders, clubs and organizations.</a:t>
            </a:r>
          </a:p>
          <a:p>
            <a:pPr algn="ctr">
              <a:defRPr/>
            </a:pPr>
            <a:endParaRPr lang="en-US" sz="2400" b="1" dirty="0">
              <a:solidFill>
                <a:srgbClr val="006600"/>
              </a:solidFill>
              <a:effectLst>
                <a:outerShdw blurRad="38100" dist="38100" dir="2700000" algn="tl">
                  <a:srgbClr val="000000">
                    <a:alpha val="43137"/>
                  </a:srgbClr>
                </a:outerShdw>
              </a:effectLst>
            </a:endParaRPr>
          </a:p>
          <a:p>
            <a:pPr algn="ctr">
              <a:defRPr/>
            </a:pPr>
            <a:r>
              <a:rPr lang="en-US" sz="2800" b="1" dirty="0">
                <a:solidFill>
                  <a:schemeClr val="accent1"/>
                </a:solidFill>
                <a:effectLst>
                  <a:outerShdw blurRad="38100" dist="38100" dir="2700000" algn="tl">
                    <a:srgbClr val="000000">
                      <a:alpha val="43137"/>
                    </a:srgbClr>
                  </a:outerShdw>
                </a:effectLst>
              </a:rPr>
              <a:t>Help the UHC spread the word to </a:t>
            </a:r>
            <a:br>
              <a:rPr lang="en-US" sz="2800" b="1" dirty="0">
                <a:solidFill>
                  <a:schemeClr val="accent1"/>
                </a:solidFill>
                <a:effectLst>
                  <a:outerShdw blurRad="38100" dist="38100" dir="2700000" algn="tl">
                    <a:srgbClr val="000000">
                      <a:alpha val="43137"/>
                    </a:srgbClr>
                  </a:outerShdw>
                </a:effectLst>
              </a:rPr>
            </a:br>
            <a:r>
              <a:rPr lang="en-US" sz="2800" b="1" dirty="0">
                <a:solidFill>
                  <a:schemeClr val="accent1"/>
                </a:solidFill>
                <a:effectLst>
                  <a:outerShdw blurRad="38100" dist="38100" dir="2700000" algn="tl">
                    <a:srgbClr val="000000">
                      <a:alpha val="43137"/>
                    </a:srgbClr>
                  </a:outerShdw>
                </a:effectLst>
              </a:rPr>
              <a:t>“Own Responsibly”</a:t>
            </a:r>
            <a:endParaRPr lang="en-US" sz="2800" dirty="0">
              <a:solidFill>
                <a:schemeClr val="accent1"/>
              </a:solidFill>
            </a:endParaRPr>
          </a:p>
          <a:p>
            <a:pPr marL="274320" lvl="1"/>
            <a:endParaRPr lang="en-US" sz="1600" dirty="0">
              <a:solidFill>
                <a:schemeClr val="tx1"/>
              </a:solidFill>
            </a:endParaRPr>
          </a:p>
        </p:txBody>
      </p:sp>
      <p:sp>
        <p:nvSpPr>
          <p:cNvPr id="32" name="Oval 2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2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FB4E416F-02D8-4ACB-83E6-6A3D9D68372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4FAB73BC-B049-4115-A692-8D63A059BFB8}" type="slidenum">
              <a:rPr lang="en-US" b="1" kern="1200" dirty="0">
                <a:solidFill>
                  <a:srgbClr val="FFFFFF"/>
                </a:solidFill>
                <a:latin typeface="+mj-lt"/>
                <a:ea typeface="+mn-ea"/>
                <a:cs typeface="+mn-cs"/>
              </a:rPr>
              <a:pPr defTabSz="457200">
                <a:spcAft>
                  <a:spcPts val="600"/>
                </a:spcAft>
              </a:pPr>
              <a:t>10</a:t>
            </a:fld>
            <a:endParaRPr lang="en-US" b="1" kern="1200" dirty="0">
              <a:solidFill>
                <a:srgbClr val="FFFFFF"/>
              </a:solidFill>
              <a:latin typeface="+mj-lt"/>
              <a:ea typeface="+mn-ea"/>
              <a:cs typeface="+mn-cs"/>
            </a:endParaRPr>
          </a:p>
        </p:txBody>
      </p:sp>
      <p:sp>
        <p:nvSpPr>
          <p:cNvPr id="17" name="TextBox 16">
            <a:extLst>
              <a:ext uri="{FF2B5EF4-FFF2-40B4-BE49-F238E27FC236}">
                <a16:creationId xmlns:a16="http://schemas.microsoft.com/office/drawing/2014/main" id="{D6474BE5-96EE-4D59-91B1-235D889349DC}"/>
              </a:ext>
            </a:extLst>
          </p:cNvPr>
          <p:cNvSpPr txBox="1"/>
          <p:nvPr/>
        </p:nvSpPr>
        <p:spPr>
          <a:xfrm>
            <a:off x="1497951" y="847668"/>
            <a:ext cx="9903774" cy="800219"/>
          </a:xfrm>
          <a:prstGeom prst="rect">
            <a:avLst/>
          </a:prstGeom>
          <a:noFill/>
        </p:spPr>
        <p:txBody>
          <a:bodyPr wrap="square">
            <a:spAutoFit/>
          </a:bodyPr>
          <a:lstStyle/>
          <a:p>
            <a:r>
              <a:rPr lang="en-US" sz="4600" b="1" cap="all" dirty="0">
                <a:solidFill>
                  <a:srgbClr val="2B3954"/>
                </a:solidFill>
                <a:latin typeface="Rockwell Condensed" panose="02060603050405020104"/>
                <a:ea typeface="+mj-ea"/>
                <a:cs typeface="+mj-cs"/>
              </a:rPr>
              <a:t>Be part of the Solution!</a:t>
            </a:r>
            <a:endParaRPr lang="en-US" dirty="0"/>
          </a:p>
        </p:txBody>
      </p:sp>
    </p:spTree>
    <p:extLst>
      <p:ext uri="{BB962C8B-B14F-4D97-AF65-F5344CB8AC3E}">
        <p14:creationId xmlns:p14="http://schemas.microsoft.com/office/powerpoint/2010/main" val="42504587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00096-98BF-4181-AEC1-B3FA211F98D3}"/>
              </a:ext>
            </a:extLst>
          </p:cNvPr>
          <p:cNvSpPr>
            <a:spLocks noGrp="1"/>
          </p:cNvSpPr>
          <p:nvPr>
            <p:ph type="ftr" sz="quarter" idx="11"/>
          </p:nvPr>
        </p:nvSpPr>
        <p:spPr/>
        <p:txBody>
          <a:bodyPr/>
          <a:lstStyle/>
          <a:p>
            <a:r>
              <a:rPr lang="en-US" dirty="0"/>
              <a:t>UNITED HORSE COALITION 2021</a:t>
            </a:r>
          </a:p>
        </p:txBody>
      </p:sp>
      <p:sp>
        <p:nvSpPr>
          <p:cNvPr id="3" name="Slide Number Placeholder 2">
            <a:extLst>
              <a:ext uri="{FF2B5EF4-FFF2-40B4-BE49-F238E27FC236}">
                <a16:creationId xmlns:a16="http://schemas.microsoft.com/office/drawing/2014/main" id="{7E13A08E-6FE4-4662-ACCE-9FE1A65D82CB}"/>
              </a:ext>
            </a:extLst>
          </p:cNvPr>
          <p:cNvSpPr>
            <a:spLocks noGrp="1"/>
          </p:cNvSpPr>
          <p:nvPr>
            <p:ph type="sldNum" sz="quarter" idx="12"/>
          </p:nvPr>
        </p:nvSpPr>
        <p:spPr/>
        <p:txBody>
          <a:bodyPr/>
          <a:lstStyle/>
          <a:p>
            <a:fld id="{4FAB73BC-B049-4115-A692-8D63A059BFB8}" type="slidenum">
              <a:rPr lang="en-US" smtClean="0"/>
              <a:t>11</a:t>
            </a:fld>
            <a:endParaRPr lang="en-US" dirty="0"/>
          </a:p>
        </p:txBody>
      </p:sp>
      <p:pic>
        <p:nvPicPr>
          <p:cNvPr id="7" name="Picture 6" descr="A picture containing outdoor, mammal, donkey, horse&#10;&#10;Description automatically generated">
            <a:extLst>
              <a:ext uri="{FF2B5EF4-FFF2-40B4-BE49-F238E27FC236}">
                <a16:creationId xmlns:a16="http://schemas.microsoft.com/office/drawing/2014/main" id="{CCC6EA77-4074-4785-8C84-E43657624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989578"/>
          </a:xfrm>
          <a:prstGeom prst="rect">
            <a:avLst/>
          </a:prstGeom>
        </p:spPr>
      </p:pic>
      <p:pic>
        <p:nvPicPr>
          <p:cNvPr id="9" name="Picture 8" descr="Logo&#10;&#10;Description automatically generated">
            <a:extLst>
              <a:ext uri="{FF2B5EF4-FFF2-40B4-BE49-F238E27FC236}">
                <a16:creationId xmlns:a16="http://schemas.microsoft.com/office/drawing/2014/main" id="{16F3D6AE-E82D-4E72-ABB2-C6451448E1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70" y="617055"/>
            <a:ext cx="7826642" cy="2940229"/>
          </a:xfrm>
          <a:prstGeom prst="rect">
            <a:avLst/>
          </a:prstGeom>
        </p:spPr>
      </p:pic>
      <p:sp>
        <p:nvSpPr>
          <p:cNvPr id="10" name="TextBox 9">
            <a:extLst>
              <a:ext uri="{FF2B5EF4-FFF2-40B4-BE49-F238E27FC236}">
                <a16:creationId xmlns:a16="http://schemas.microsoft.com/office/drawing/2014/main" id="{3259301B-BF97-4438-BCD1-C33CF872EB3A}"/>
              </a:ext>
            </a:extLst>
          </p:cNvPr>
          <p:cNvSpPr txBox="1"/>
          <p:nvPr/>
        </p:nvSpPr>
        <p:spPr>
          <a:xfrm>
            <a:off x="6399747" y="5806912"/>
            <a:ext cx="7374194" cy="830997"/>
          </a:xfrm>
          <a:prstGeom prst="rect">
            <a:avLst/>
          </a:prstGeom>
          <a:noFill/>
        </p:spPr>
        <p:txBody>
          <a:bodyPr wrap="square" rtlCol="0">
            <a:spAutoFit/>
          </a:bodyPr>
          <a:lstStyle/>
          <a:p>
            <a:r>
              <a:rPr lang="en-US" sz="2400" dirty="0">
                <a:hlinkClick r:id="rId5"/>
              </a:rPr>
              <a:t>UHC@horsecouncil.org</a:t>
            </a:r>
            <a:endParaRPr lang="en-US" sz="2400" dirty="0"/>
          </a:p>
          <a:p>
            <a:r>
              <a:rPr lang="en-US" sz="2400" dirty="0"/>
              <a:t>www.unitedhorsecoalition.org</a:t>
            </a:r>
          </a:p>
        </p:txBody>
      </p:sp>
      <p:sp>
        <p:nvSpPr>
          <p:cNvPr id="4" name="TextBox 3">
            <a:extLst>
              <a:ext uri="{FF2B5EF4-FFF2-40B4-BE49-F238E27FC236}">
                <a16:creationId xmlns:a16="http://schemas.microsoft.com/office/drawing/2014/main" id="{A6F242C2-E0C3-4419-A620-00088F0B1411}"/>
              </a:ext>
            </a:extLst>
          </p:cNvPr>
          <p:cNvSpPr txBox="1"/>
          <p:nvPr/>
        </p:nvSpPr>
        <p:spPr>
          <a:xfrm>
            <a:off x="1405618" y="4359636"/>
            <a:ext cx="9380764" cy="1077218"/>
          </a:xfrm>
          <a:prstGeom prst="rect">
            <a:avLst/>
          </a:prstGeom>
          <a:noFill/>
        </p:spPr>
        <p:txBody>
          <a:bodyPr wrap="square" rtlCol="0">
            <a:spAutoFit/>
          </a:bodyPr>
          <a:lstStyle/>
          <a:p>
            <a:pPr algn="ctr"/>
            <a:r>
              <a:rPr lang="en-US" sz="3200" dirty="0"/>
              <a:t>Thank you for listening!  </a:t>
            </a:r>
          </a:p>
          <a:p>
            <a:pPr algn="ctr"/>
            <a:r>
              <a:rPr lang="en-US" sz="3200" dirty="0"/>
              <a:t>Feel free to contact UHC with any questions</a:t>
            </a:r>
            <a:r>
              <a:rPr lang="en-US" dirty="0"/>
              <a:t>.</a:t>
            </a:r>
          </a:p>
        </p:txBody>
      </p:sp>
    </p:spTree>
    <p:extLst>
      <p:ext uri="{BB962C8B-B14F-4D97-AF65-F5344CB8AC3E}">
        <p14:creationId xmlns:p14="http://schemas.microsoft.com/office/powerpoint/2010/main" val="3399844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0C17-B2A9-4EDA-A69C-432FFD1B3E44}"/>
              </a:ext>
            </a:extLst>
          </p:cNvPr>
          <p:cNvSpPr>
            <a:spLocks noGrp="1"/>
          </p:cNvSpPr>
          <p:nvPr>
            <p:ph type="title"/>
          </p:nvPr>
        </p:nvSpPr>
        <p:spPr>
          <a:xfrm>
            <a:off x="1069848" y="484632"/>
            <a:ext cx="5026152" cy="1609344"/>
          </a:xfrm>
        </p:spPr>
        <p:txBody>
          <a:bodyPr/>
          <a:lstStyle/>
          <a:p>
            <a:r>
              <a:rPr lang="en-US" dirty="0"/>
              <a:t>UHC History:</a:t>
            </a:r>
          </a:p>
        </p:txBody>
      </p:sp>
      <p:sp>
        <p:nvSpPr>
          <p:cNvPr id="3" name="Content Placeholder 2">
            <a:extLst>
              <a:ext uri="{FF2B5EF4-FFF2-40B4-BE49-F238E27FC236}">
                <a16:creationId xmlns:a16="http://schemas.microsoft.com/office/drawing/2014/main" id="{0A276FBD-72E6-423A-B8A9-E4047310BD60}"/>
              </a:ext>
            </a:extLst>
          </p:cNvPr>
          <p:cNvSpPr>
            <a:spLocks noGrp="1"/>
          </p:cNvSpPr>
          <p:nvPr>
            <p:ph idx="1"/>
          </p:nvPr>
        </p:nvSpPr>
        <p:spPr>
          <a:xfrm>
            <a:off x="6266426" y="1769177"/>
            <a:ext cx="5607789" cy="4438012"/>
          </a:xfrm>
        </p:spPr>
        <p:txBody>
          <a:bodyPr>
            <a:noAutofit/>
          </a:bodyPr>
          <a:lstStyle/>
          <a:p>
            <a:r>
              <a:rPr lang="en-US" sz="2400" dirty="0"/>
              <a:t>United Horse Coalition came about through the Unwanted Horse Summit in 2005</a:t>
            </a:r>
          </a:p>
          <a:p>
            <a:r>
              <a:rPr lang="en-US" sz="2400" dirty="0"/>
              <a:t>Key stakeholders came together to start a dialogue on the issue.</a:t>
            </a:r>
          </a:p>
          <a:p>
            <a:r>
              <a:rPr lang="en-US" sz="2400" dirty="0"/>
              <a:t>Purpose was to develop consensus on the most effective ways to address the issue surrounding horses at-risk or in transition.</a:t>
            </a:r>
          </a:p>
          <a:p>
            <a:r>
              <a:rPr lang="en-US" sz="2400" dirty="0"/>
              <a:t>In June 2006 the UHC was folded into the American Horse Council</a:t>
            </a:r>
          </a:p>
        </p:txBody>
      </p:sp>
      <p:pic>
        <p:nvPicPr>
          <p:cNvPr id="7" name="Picture 6" descr="A group of brown and white dog looking at the camera&#10;&#10;Description automatically generated">
            <a:extLst>
              <a:ext uri="{FF2B5EF4-FFF2-40B4-BE49-F238E27FC236}">
                <a16:creationId xmlns:a16="http://schemas.microsoft.com/office/drawing/2014/main" id="{0C65E081-0513-44FC-A11C-DB541AC69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752" y="1879465"/>
            <a:ext cx="4765704" cy="4217437"/>
          </a:xfrm>
          <a:prstGeom prst="rect">
            <a:avLst/>
          </a:prstGeom>
        </p:spPr>
      </p:pic>
      <p:sp>
        <p:nvSpPr>
          <p:cNvPr id="8" name="Footer Placeholder 7">
            <a:extLst>
              <a:ext uri="{FF2B5EF4-FFF2-40B4-BE49-F238E27FC236}">
                <a16:creationId xmlns:a16="http://schemas.microsoft.com/office/drawing/2014/main" id="{BCFFD7C2-AEA0-4ED6-871A-42549355E196}"/>
              </a:ext>
            </a:extLst>
          </p:cNvPr>
          <p:cNvSpPr>
            <a:spLocks noGrp="1"/>
          </p:cNvSpPr>
          <p:nvPr>
            <p:ph type="ftr" sz="quarter" idx="11"/>
          </p:nvPr>
        </p:nvSpPr>
        <p:spPr/>
        <p:txBody>
          <a:bodyPr/>
          <a:lstStyle/>
          <a:p>
            <a:r>
              <a:rPr lang="en-US"/>
              <a:t>UNITED HORSE COALITION 2019</a:t>
            </a:r>
            <a:endParaRPr lang="en-US" dirty="0"/>
          </a:p>
        </p:txBody>
      </p:sp>
      <p:sp>
        <p:nvSpPr>
          <p:cNvPr id="9" name="Slide Number Placeholder 8">
            <a:extLst>
              <a:ext uri="{FF2B5EF4-FFF2-40B4-BE49-F238E27FC236}">
                <a16:creationId xmlns:a16="http://schemas.microsoft.com/office/drawing/2014/main" id="{46032FB1-68FE-44C2-BE64-4F11DF40A70E}"/>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12" name="Rectangle 11">
            <a:extLst>
              <a:ext uri="{FF2B5EF4-FFF2-40B4-BE49-F238E27FC236}">
                <a16:creationId xmlns:a16="http://schemas.microsoft.com/office/drawing/2014/main" id="{FEC24C1F-3670-4938-ABCB-0013A7D922D6}"/>
              </a:ext>
            </a:extLst>
          </p:cNvPr>
          <p:cNvSpPr/>
          <p:nvPr/>
        </p:nvSpPr>
        <p:spPr>
          <a:xfrm>
            <a:off x="5047861" y="998376"/>
            <a:ext cx="69033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273503"/>
      </p:ext>
    </p:extLst>
  </p:cSld>
  <p:clrMapOvr>
    <a:masterClrMapping/>
  </p:clrMapOvr>
  <mc:AlternateContent xmlns:mc="http://schemas.openxmlformats.org/markup-compatibility/2006" xmlns:p14="http://schemas.microsoft.com/office/powerpoint/2010/main">
    <mc:Choice Requires="p14">
      <p:transition spd="slow" p14:dur="1500" advTm="71976">
        <p14:window dir="vert"/>
      </p:transition>
    </mc:Choice>
    <mc:Fallback xmlns="">
      <p:transition spd="slow" advTm="7197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4DD4-FBBF-4348-9B9F-DFDC3D846231}"/>
              </a:ext>
            </a:extLst>
          </p:cNvPr>
          <p:cNvSpPr>
            <a:spLocks noGrp="1"/>
          </p:cNvSpPr>
          <p:nvPr>
            <p:ph type="title"/>
          </p:nvPr>
        </p:nvSpPr>
        <p:spPr>
          <a:xfrm>
            <a:off x="1069848" y="484632"/>
            <a:ext cx="10058400" cy="991830"/>
          </a:xfrm>
        </p:spPr>
        <p:txBody>
          <a:bodyPr/>
          <a:lstStyle/>
          <a:p>
            <a:r>
              <a:rPr lang="en-US" dirty="0">
                <a:solidFill>
                  <a:srgbClr val="2B3954"/>
                </a:solidFill>
              </a:rPr>
              <a:t>WHAT DO WE DO?</a:t>
            </a:r>
          </a:p>
        </p:txBody>
      </p:sp>
      <p:sp>
        <p:nvSpPr>
          <p:cNvPr id="3" name="Content Placeholder 2">
            <a:extLst>
              <a:ext uri="{FF2B5EF4-FFF2-40B4-BE49-F238E27FC236}">
                <a16:creationId xmlns:a16="http://schemas.microsoft.com/office/drawing/2014/main" id="{9546440C-A826-475E-889F-375F5D3BC0EF}"/>
              </a:ext>
            </a:extLst>
          </p:cNvPr>
          <p:cNvSpPr>
            <a:spLocks noGrp="1"/>
          </p:cNvSpPr>
          <p:nvPr>
            <p:ph idx="1"/>
          </p:nvPr>
        </p:nvSpPr>
        <p:spPr>
          <a:xfrm>
            <a:off x="805960" y="2286000"/>
            <a:ext cx="4739164" cy="3722243"/>
          </a:xfrm>
        </p:spPr>
        <p:txBody>
          <a:bodyPr>
            <a:normAutofit/>
          </a:bodyPr>
          <a:lstStyle/>
          <a:p>
            <a:r>
              <a:rPr lang="en-US" sz="2800" dirty="0"/>
              <a:t>Educated.  Advocate.  Collaborate.</a:t>
            </a:r>
          </a:p>
          <a:p>
            <a:r>
              <a:rPr lang="en-US" sz="2800" dirty="0"/>
              <a:t>Educational Materials on Responsible Horse Ownership.</a:t>
            </a:r>
          </a:p>
          <a:p>
            <a:r>
              <a:rPr lang="en-US" sz="2800" dirty="0"/>
              <a:t>UHC Resource Database</a:t>
            </a:r>
          </a:p>
          <a:p>
            <a:r>
              <a:rPr lang="en-US" sz="2800" dirty="0"/>
              <a:t>The Equine Welfare Data Collective</a:t>
            </a:r>
          </a:p>
        </p:txBody>
      </p:sp>
      <p:sp>
        <p:nvSpPr>
          <p:cNvPr id="5" name="Slide Number Placeholder 4">
            <a:extLst>
              <a:ext uri="{FF2B5EF4-FFF2-40B4-BE49-F238E27FC236}">
                <a16:creationId xmlns:a16="http://schemas.microsoft.com/office/drawing/2014/main" id="{3CF88BB8-3356-432C-B428-EE5718E2D85E}"/>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 name="Flowchart: Process 5">
            <a:extLst>
              <a:ext uri="{FF2B5EF4-FFF2-40B4-BE49-F238E27FC236}">
                <a16:creationId xmlns:a16="http://schemas.microsoft.com/office/drawing/2014/main" id="{E8361BE1-5AE4-46DC-A7D1-7B99216B89E6}"/>
              </a:ext>
            </a:extLst>
          </p:cNvPr>
          <p:cNvSpPr/>
          <p:nvPr/>
        </p:nvSpPr>
        <p:spPr>
          <a:xfrm>
            <a:off x="1069848" y="1518407"/>
            <a:ext cx="10058400" cy="2516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1C19A2-9014-4DE0-AD5D-3D7789B6A0AD}"/>
              </a:ext>
            </a:extLst>
          </p:cNvPr>
          <p:cNvSpPr txBox="1"/>
          <p:nvPr/>
        </p:nvSpPr>
        <p:spPr>
          <a:xfrm>
            <a:off x="5545124" y="459660"/>
            <a:ext cx="5234744" cy="1015663"/>
          </a:xfrm>
          <a:prstGeom prst="rect">
            <a:avLst/>
          </a:prstGeom>
          <a:noFill/>
        </p:spPr>
        <p:txBody>
          <a:bodyPr wrap="square" rtlCol="0">
            <a:spAutoFit/>
          </a:bodyPr>
          <a:lstStyle/>
          <a:p>
            <a:r>
              <a:rPr lang="en-US" sz="2000" dirty="0">
                <a:solidFill>
                  <a:schemeClr val="accent5"/>
                </a:solidFill>
              </a:rPr>
              <a:t>Through industry collaboration, the UHC promotes education and options for at-risk and transitioning horses.</a:t>
            </a:r>
          </a:p>
        </p:txBody>
      </p:sp>
      <p:pic>
        <p:nvPicPr>
          <p:cNvPr id="8" name="Picture 7">
            <a:extLst>
              <a:ext uri="{FF2B5EF4-FFF2-40B4-BE49-F238E27FC236}">
                <a16:creationId xmlns:a16="http://schemas.microsoft.com/office/drawing/2014/main" id="{75897AAD-48EB-425C-B2F4-1F544080A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5228" y="1860259"/>
            <a:ext cx="5153020" cy="4048562"/>
          </a:xfrm>
          <a:prstGeom prst="rect">
            <a:avLst/>
          </a:prstGeom>
        </p:spPr>
      </p:pic>
    </p:spTree>
    <p:extLst>
      <p:ext uri="{BB962C8B-B14F-4D97-AF65-F5344CB8AC3E}">
        <p14:creationId xmlns:p14="http://schemas.microsoft.com/office/powerpoint/2010/main" val="2345319840"/>
      </p:ext>
    </p:extLst>
  </p:cSld>
  <p:clrMapOvr>
    <a:masterClrMapping/>
  </p:clrMapOvr>
  <mc:AlternateContent xmlns:mc="http://schemas.openxmlformats.org/markup-compatibility/2006" xmlns:p14="http://schemas.microsoft.com/office/powerpoint/2010/main">
    <mc:Choice Requires="p14">
      <p:transition spd="slow" p14:dur="2000" advTm="1204"/>
    </mc:Choice>
    <mc:Fallback xmlns="">
      <p:transition spd="slow" advTm="12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5">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1" name="Oval 20">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7" name="Oval 21">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9" name="Rectangle 23">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looking, young, child, wearing&#10;&#10;Description automatically generated">
            <a:extLst>
              <a:ext uri="{FF2B5EF4-FFF2-40B4-BE49-F238E27FC236}">
                <a16:creationId xmlns:a16="http://schemas.microsoft.com/office/drawing/2014/main" id="{A889E598-4139-4F4A-BB1F-FB0D06A398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450" y="-1484768"/>
            <a:ext cx="12191980" cy="6857989"/>
          </a:xfrm>
          <a:prstGeom prst="rect">
            <a:avLst/>
          </a:prstGeom>
        </p:spPr>
      </p:pic>
      <p:sp>
        <p:nvSpPr>
          <p:cNvPr id="23" name="Rectangle 25">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75F88-5730-4819-A290-7F6D361BA2A9}"/>
              </a:ext>
            </a:extLst>
          </p:cNvPr>
          <p:cNvSpPr>
            <a:spLocks noGrp="1"/>
          </p:cNvSpPr>
          <p:nvPr>
            <p:ph type="title"/>
          </p:nvPr>
        </p:nvSpPr>
        <p:spPr>
          <a:xfrm>
            <a:off x="1051560" y="4355692"/>
            <a:ext cx="9085940" cy="1017529"/>
          </a:xfrm>
        </p:spPr>
        <p:txBody>
          <a:bodyPr vert="horz" lIns="91440" tIns="45720" rIns="91440" bIns="45720" rtlCol="0" anchor="b">
            <a:normAutofit/>
          </a:bodyPr>
          <a:lstStyle/>
          <a:p>
            <a:r>
              <a:rPr lang="en-US" sz="5200" dirty="0">
                <a:blipFill dpi="0" rotWithShape="1">
                  <a:blip r:embed="rId8"/>
                  <a:srcRect/>
                  <a:tile tx="6350" ty="-127000" sx="65000" sy="64000" flip="none" algn="tl"/>
                </a:blipFill>
              </a:rPr>
              <a:t>Promoting “Responsible Ownership.”</a:t>
            </a:r>
          </a:p>
        </p:txBody>
      </p:sp>
      <p:grpSp>
        <p:nvGrpSpPr>
          <p:cNvPr id="25" name="Group 27">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9" name="Oval 28">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9"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9">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FD994689-72C3-4C05-856E-7FC2254CE3FB}"/>
              </a:ext>
            </a:extLst>
          </p:cNvPr>
          <p:cNvSpPr>
            <a:spLocks noGrp="1"/>
          </p:cNvSpPr>
          <p:nvPr>
            <p:ph type="sldNum" sz="quarter" idx="12"/>
          </p:nvPr>
        </p:nvSpPr>
        <p:spPr>
          <a:xfrm>
            <a:off x="10191893" y="5331907"/>
            <a:ext cx="1193868" cy="640080"/>
          </a:xfrm>
        </p:spPr>
        <p:txBody>
          <a:bodyPr vert="horz" lIns="91440" tIns="45720" rIns="91440" bIns="45720" rtlCol="0" anchor="ctr">
            <a:normAutofit/>
          </a:bodyPr>
          <a:lstStyle/>
          <a:p>
            <a:pPr defTabSz="457200">
              <a:spcAft>
                <a:spcPts val="600"/>
              </a:spcAft>
            </a:pPr>
            <a:fld id="{4FAB73BC-B049-4115-A692-8D63A059BFB8}" type="slidenum">
              <a:rPr lang="en-US" smtClean="0"/>
              <a:pPr defTabSz="457200">
                <a:spcAft>
                  <a:spcPts val="600"/>
                </a:spcAft>
              </a:pPr>
              <a:t>4</a:t>
            </a:fld>
            <a:endParaRPr lang="en-US"/>
          </a:p>
        </p:txBody>
      </p:sp>
      <p:sp>
        <p:nvSpPr>
          <p:cNvPr id="33" name="TextBox 32">
            <a:extLst>
              <a:ext uri="{FF2B5EF4-FFF2-40B4-BE49-F238E27FC236}">
                <a16:creationId xmlns:a16="http://schemas.microsoft.com/office/drawing/2014/main" id="{26D7B482-C394-4397-9EAD-8EE69D387D96}"/>
              </a:ext>
            </a:extLst>
          </p:cNvPr>
          <p:cNvSpPr txBox="1"/>
          <p:nvPr/>
        </p:nvSpPr>
        <p:spPr>
          <a:xfrm>
            <a:off x="476754" y="5562598"/>
            <a:ext cx="98228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a:ea typeface="+mn-ea"/>
                <a:cs typeface="+mn-cs"/>
              </a:rPr>
              <a:t>Prevention</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is a great way to keep horses from becoming At-Risk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Helping owners make </a:t>
            </a:r>
            <a:r>
              <a:rPr kumimoji="0" lang="en-US" sz="2000" b="1" i="1" u="none" strike="noStrike" kern="1200" cap="none" spc="0" normalizeH="0" baseline="0" noProof="0" dirty="0">
                <a:ln>
                  <a:noFill/>
                </a:ln>
                <a:solidFill>
                  <a:srgbClr val="002060"/>
                </a:solidFill>
                <a:effectLst/>
                <a:uLnTx/>
                <a:uFillTx/>
                <a:latin typeface="Rockwell" panose="02060603020205020403"/>
                <a:ea typeface="+mn-ea"/>
                <a:cs typeface="+mn-cs"/>
              </a:rPr>
              <a:t>responsible</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decisions, by providing </a:t>
            </a:r>
            <a:r>
              <a:rPr kumimoji="0" lang="en-US" sz="2000" b="1" i="1" u="none" strike="noStrike" kern="1200" cap="none" spc="0" normalizeH="0" baseline="0" noProof="0" dirty="0">
                <a:ln>
                  <a:noFill/>
                </a:ln>
                <a:solidFill>
                  <a:srgbClr val="002060"/>
                </a:solidFill>
                <a:effectLst/>
                <a:uLnTx/>
                <a:uFillTx/>
                <a:latin typeface="Rockwell" panose="02060603020205020403"/>
                <a:ea typeface="+mn-ea"/>
                <a:cs typeface="+mn-cs"/>
              </a:rPr>
              <a:t>responsible</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choices</a:t>
            </a:r>
            <a:r>
              <a:rPr kumimoji="0" lang="en-US" sz="1800" b="0" i="0" u="none" strike="noStrike" kern="1200" cap="none" spc="0" normalizeH="0" baseline="0" noProof="0" dirty="0">
                <a:ln>
                  <a:noFill/>
                </a:ln>
                <a:solidFill>
                  <a:srgbClr val="002060"/>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617267360"/>
      </p:ext>
    </p:extLst>
  </p:cSld>
  <p:clrMapOvr>
    <a:masterClrMapping/>
  </p:clrMapOvr>
  <mc:AlternateContent xmlns:mc="http://schemas.openxmlformats.org/markup-compatibility/2006" xmlns:p14="http://schemas.microsoft.com/office/powerpoint/2010/main">
    <mc:Choice Requires="p14">
      <p:transition spd="slow" p14:dur="2000" advTm="33285"/>
    </mc:Choice>
    <mc:Fallback xmlns="">
      <p:transition spd="slow" advTm="332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AF06-45AB-40B3-AE15-10566B584C90}"/>
              </a:ext>
            </a:extLst>
          </p:cNvPr>
          <p:cNvSpPr>
            <a:spLocks noGrp="1"/>
          </p:cNvSpPr>
          <p:nvPr>
            <p:ph type="title"/>
          </p:nvPr>
        </p:nvSpPr>
        <p:spPr>
          <a:xfrm>
            <a:off x="1069848" y="484632"/>
            <a:ext cx="6206505" cy="707886"/>
          </a:xfrm>
        </p:spPr>
        <p:txBody>
          <a:bodyPr>
            <a:normAutofit fontScale="90000"/>
          </a:bodyPr>
          <a:lstStyle/>
          <a:p>
            <a:r>
              <a:rPr lang="en-US" dirty="0">
                <a:solidFill>
                  <a:srgbClr val="2B3954"/>
                </a:solidFill>
              </a:rPr>
              <a:t>What are our resources?</a:t>
            </a:r>
          </a:p>
        </p:txBody>
      </p:sp>
      <p:sp>
        <p:nvSpPr>
          <p:cNvPr id="3" name="Text Placeholder 2">
            <a:extLst>
              <a:ext uri="{FF2B5EF4-FFF2-40B4-BE49-F238E27FC236}">
                <a16:creationId xmlns:a16="http://schemas.microsoft.com/office/drawing/2014/main" id="{73396014-DC8C-4E8F-BFCB-835692F55FCB}"/>
              </a:ext>
            </a:extLst>
          </p:cNvPr>
          <p:cNvSpPr>
            <a:spLocks noGrp="1"/>
          </p:cNvSpPr>
          <p:nvPr>
            <p:ph type="body" idx="1"/>
          </p:nvPr>
        </p:nvSpPr>
        <p:spPr>
          <a:xfrm>
            <a:off x="365760" y="1440585"/>
            <a:ext cx="2301551" cy="640080"/>
          </a:xfrm>
        </p:spPr>
        <p:txBody>
          <a:bodyPr>
            <a:normAutofit fontScale="77500" lnSpcReduction="20000"/>
          </a:bodyPr>
          <a:lstStyle/>
          <a:p>
            <a:r>
              <a:rPr lang="en-US" dirty="0"/>
              <a:t>Resources for Current Owners:</a:t>
            </a:r>
          </a:p>
        </p:txBody>
      </p:sp>
      <p:sp>
        <p:nvSpPr>
          <p:cNvPr id="4" name="Content Placeholder 3">
            <a:extLst>
              <a:ext uri="{FF2B5EF4-FFF2-40B4-BE49-F238E27FC236}">
                <a16:creationId xmlns:a16="http://schemas.microsoft.com/office/drawing/2014/main" id="{17AF1008-3F9C-4175-8F25-518D5FAEF56E}"/>
              </a:ext>
            </a:extLst>
          </p:cNvPr>
          <p:cNvSpPr>
            <a:spLocks noGrp="1"/>
          </p:cNvSpPr>
          <p:nvPr>
            <p:ph sz="half" idx="2"/>
          </p:nvPr>
        </p:nvSpPr>
        <p:spPr>
          <a:xfrm>
            <a:off x="206248" y="2263220"/>
            <a:ext cx="2461063" cy="3989686"/>
          </a:xfrm>
        </p:spPr>
        <p:txBody>
          <a:bodyPr>
            <a:normAutofit fontScale="62500" lnSpcReduction="20000"/>
          </a:bodyPr>
          <a:lstStyle/>
          <a:p>
            <a:r>
              <a:rPr lang="en-US" dirty="0"/>
              <a:t>Facilities that accept horses</a:t>
            </a:r>
          </a:p>
          <a:p>
            <a:r>
              <a:rPr lang="en-US" dirty="0"/>
              <a:t>Questions to ask before surrendering/retiring a horse</a:t>
            </a:r>
          </a:p>
          <a:p>
            <a:r>
              <a:rPr lang="en-US" dirty="0"/>
              <a:t>Feed and hay safety net programs</a:t>
            </a:r>
          </a:p>
          <a:p>
            <a:r>
              <a:rPr lang="en-US" dirty="0"/>
              <a:t>Castration programs and clinics</a:t>
            </a:r>
          </a:p>
          <a:p>
            <a:r>
              <a:rPr lang="en-US" dirty="0"/>
              <a:t>Funding for Veterinary Care</a:t>
            </a:r>
          </a:p>
          <a:p>
            <a:r>
              <a:rPr lang="en-US" dirty="0"/>
              <a:t>Euthanasia programs and clinics</a:t>
            </a:r>
          </a:p>
          <a:p>
            <a:r>
              <a:rPr lang="en-US" dirty="0"/>
              <a:t>Information on helping owners with end of life decisions</a:t>
            </a:r>
          </a:p>
          <a:p>
            <a:r>
              <a:rPr lang="en-US" dirty="0"/>
              <a:t>Racing Aftercare, placement, and training</a:t>
            </a:r>
          </a:p>
          <a:p>
            <a:r>
              <a:rPr lang="en-US" dirty="0"/>
              <a:t>Other programs</a:t>
            </a:r>
          </a:p>
        </p:txBody>
      </p:sp>
      <p:sp>
        <p:nvSpPr>
          <p:cNvPr id="5" name="Text Placeholder 4">
            <a:extLst>
              <a:ext uri="{FF2B5EF4-FFF2-40B4-BE49-F238E27FC236}">
                <a16:creationId xmlns:a16="http://schemas.microsoft.com/office/drawing/2014/main" id="{A1F58DD0-B472-4661-AC28-FF513C7B5FAD}"/>
              </a:ext>
            </a:extLst>
          </p:cNvPr>
          <p:cNvSpPr>
            <a:spLocks noGrp="1"/>
          </p:cNvSpPr>
          <p:nvPr>
            <p:ph type="body" sz="quarter" idx="3"/>
          </p:nvPr>
        </p:nvSpPr>
        <p:spPr>
          <a:xfrm>
            <a:off x="2782762" y="1430262"/>
            <a:ext cx="2301551" cy="640080"/>
          </a:xfrm>
        </p:spPr>
        <p:txBody>
          <a:bodyPr>
            <a:normAutofit fontScale="77500" lnSpcReduction="20000"/>
          </a:bodyPr>
          <a:lstStyle/>
          <a:p>
            <a:r>
              <a:rPr lang="en-US" dirty="0"/>
              <a:t>Resources for Prospective Owners:</a:t>
            </a:r>
          </a:p>
        </p:txBody>
      </p:sp>
      <p:sp>
        <p:nvSpPr>
          <p:cNvPr id="6" name="Content Placeholder 5">
            <a:extLst>
              <a:ext uri="{FF2B5EF4-FFF2-40B4-BE49-F238E27FC236}">
                <a16:creationId xmlns:a16="http://schemas.microsoft.com/office/drawing/2014/main" id="{50E8535F-385A-4E57-96A0-1FF1B2E2ACB1}"/>
              </a:ext>
            </a:extLst>
          </p:cNvPr>
          <p:cNvSpPr>
            <a:spLocks noGrp="1"/>
          </p:cNvSpPr>
          <p:nvPr>
            <p:ph sz="quarter" idx="4"/>
          </p:nvPr>
        </p:nvSpPr>
        <p:spPr>
          <a:xfrm>
            <a:off x="2782762" y="2283098"/>
            <a:ext cx="2327718" cy="3291840"/>
          </a:xfrm>
        </p:spPr>
        <p:txBody>
          <a:bodyPr>
            <a:normAutofit fontScale="62500" lnSpcReduction="20000"/>
          </a:bodyPr>
          <a:lstStyle/>
          <a:p>
            <a:r>
              <a:rPr lang="en-US" dirty="0"/>
              <a:t>Owning Responsibly</a:t>
            </a:r>
          </a:p>
          <a:p>
            <a:r>
              <a:rPr lang="en-US" dirty="0"/>
              <a:t>Finding “The Right Horse”</a:t>
            </a:r>
          </a:p>
          <a:p>
            <a:r>
              <a:rPr lang="en-US" dirty="0"/>
              <a:t>Basic Horse Care and Costs</a:t>
            </a:r>
          </a:p>
          <a:p>
            <a:r>
              <a:rPr lang="en-US" dirty="0"/>
              <a:t>Alternatives to buying a horse</a:t>
            </a:r>
          </a:p>
          <a:p>
            <a:r>
              <a:rPr lang="en-US" dirty="0"/>
              <a:t>Is horse ownership right for me?</a:t>
            </a:r>
          </a:p>
          <a:p>
            <a:r>
              <a:rPr lang="en-US" dirty="0"/>
              <a:t>And other information</a:t>
            </a:r>
          </a:p>
        </p:txBody>
      </p:sp>
      <p:sp>
        <p:nvSpPr>
          <p:cNvPr id="8" name="Slide Number Placeholder 7">
            <a:extLst>
              <a:ext uri="{FF2B5EF4-FFF2-40B4-BE49-F238E27FC236}">
                <a16:creationId xmlns:a16="http://schemas.microsoft.com/office/drawing/2014/main" id="{E04F6493-41A2-44EA-AB7C-54E3D7067EFA}"/>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10" name="TextBox 9">
            <a:extLst>
              <a:ext uri="{FF2B5EF4-FFF2-40B4-BE49-F238E27FC236}">
                <a16:creationId xmlns:a16="http://schemas.microsoft.com/office/drawing/2014/main" id="{3CA8A23E-2E8E-46F3-9EA4-AEF5A7B4E811}"/>
              </a:ext>
            </a:extLst>
          </p:cNvPr>
          <p:cNvSpPr txBox="1"/>
          <p:nvPr/>
        </p:nvSpPr>
        <p:spPr>
          <a:xfrm>
            <a:off x="5271010" y="1430262"/>
            <a:ext cx="2480993" cy="584775"/>
          </a:xfrm>
          <a:prstGeom prst="rect">
            <a:avLst/>
          </a:prstGeom>
          <a:noFill/>
        </p:spPr>
        <p:txBody>
          <a:bodyPr wrap="square" rtlCol="0">
            <a:spAutoFit/>
          </a:bodyPr>
          <a:lstStyle/>
          <a:p>
            <a:r>
              <a:rPr lang="en-US" sz="1600" b="1" dirty="0">
                <a:solidFill>
                  <a:schemeClr val="accent5">
                    <a:lumMod val="75000"/>
                  </a:schemeClr>
                </a:solidFill>
              </a:rPr>
              <a:t>Resources for Rescues and Sanctuaries:</a:t>
            </a:r>
          </a:p>
        </p:txBody>
      </p:sp>
      <p:sp>
        <p:nvSpPr>
          <p:cNvPr id="12" name="Content Placeholder 5">
            <a:extLst>
              <a:ext uri="{FF2B5EF4-FFF2-40B4-BE49-F238E27FC236}">
                <a16:creationId xmlns:a16="http://schemas.microsoft.com/office/drawing/2014/main" id="{11170B3F-3D41-496E-B680-9BE1E1E4D0EB}"/>
              </a:ext>
            </a:extLst>
          </p:cNvPr>
          <p:cNvSpPr txBox="1">
            <a:spLocks/>
          </p:cNvSpPr>
          <p:nvPr/>
        </p:nvSpPr>
        <p:spPr>
          <a:xfrm>
            <a:off x="5230370" y="2283098"/>
            <a:ext cx="2327718" cy="407218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1300" dirty="0"/>
              <a:t>Guidelines for Rescues</a:t>
            </a:r>
          </a:p>
          <a:p>
            <a:r>
              <a:rPr lang="en-US" sz="1300" dirty="0"/>
              <a:t>Accreditation</a:t>
            </a:r>
          </a:p>
          <a:p>
            <a:r>
              <a:rPr lang="en-US" sz="1300" dirty="0"/>
              <a:t>Matching programs for horses and adopters</a:t>
            </a:r>
          </a:p>
          <a:p>
            <a:r>
              <a:rPr lang="en-US" sz="1300" dirty="0"/>
              <a:t>Non-Profit Management</a:t>
            </a:r>
          </a:p>
          <a:p>
            <a:r>
              <a:rPr lang="en-US" sz="1300" dirty="0"/>
              <a:t>Fundraising</a:t>
            </a:r>
          </a:p>
          <a:p>
            <a:r>
              <a:rPr lang="en-US" sz="1300" dirty="0"/>
              <a:t>Equine Welfare Grants</a:t>
            </a:r>
          </a:p>
          <a:p>
            <a:r>
              <a:rPr lang="en-US" sz="1300" dirty="0"/>
              <a:t>USTA Financial Assistance</a:t>
            </a:r>
          </a:p>
          <a:p>
            <a:r>
              <a:rPr lang="en-US" sz="1300" dirty="0"/>
              <a:t>Other programs</a:t>
            </a:r>
          </a:p>
        </p:txBody>
      </p:sp>
      <p:sp>
        <p:nvSpPr>
          <p:cNvPr id="15" name="Rectangle 14">
            <a:extLst>
              <a:ext uri="{FF2B5EF4-FFF2-40B4-BE49-F238E27FC236}">
                <a16:creationId xmlns:a16="http://schemas.microsoft.com/office/drawing/2014/main" id="{FA7045B9-107F-45DF-8ECE-0A8C0A85630E}"/>
              </a:ext>
            </a:extLst>
          </p:cNvPr>
          <p:cNvSpPr/>
          <p:nvPr/>
        </p:nvSpPr>
        <p:spPr>
          <a:xfrm>
            <a:off x="1233335" y="1179816"/>
            <a:ext cx="5879530" cy="11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website&#10;&#10;Description automatically generated">
            <a:extLst>
              <a:ext uri="{FF2B5EF4-FFF2-40B4-BE49-F238E27FC236}">
                <a16:creationId xmlns:a16="http://schemas.microsoft.com/office/drawing/2014/main" id="{8E7ECB16-1B26-457E-8A4D-41FE8859F8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2003" y="1334004"/>
            <a:ext cx="4300108" cy="45744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3648464"/>
      </p:ext>
    </p:extLst>
  </p:cSld>
  <p:clrMapOvr>
    <a:masterClrMapping/>
  </p:clrMapOvr>
  <mc:AlternateContent xmlns:mc="http://schemas.openxmlformats.org/markup-compatibility/2006" xmlns:p14="http://schemas.microsoft.com/office/powerpoint/2010/main">
    <mc:Choice Requires="p14">
      <p:transition spd="slow" p14:dur="2000" advTm="60614"/>
    </mc:Choice>
    <mc:Fallback xmlns="">
      <p:transition spd="slow" advTm="606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8A9C626A-B897-4A7E-B0A6-AFA8E3322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308136" cy="6858000"/>
          </a:xfrm>
          <a:prstGeom prst="rect">
            <a:avLst/>
          </a:prstGeom>
        </p:spPr>
      </p:pic>
      <p:sp>
        <p:nvSpPr>
          <p:cNvPr id="2" name="Title 1">
            <a:extLst>
              <a:ext uri="{FF2B5EF4-FFF2-40B4-BE49-F238E27FC236}">
                <a16:creationId xmlns:a16="http://schemas.microsoft.com/office/drawing/2014/main" id="{8470173F-784E-449B-92FE-026C9F041B02}"/>
              </a:ext>
            </a:extLst>
          </p:cNvPr>
          <p:cNvSpPr>
            <a:spLocks noGrp="1"/>
          </p:cNvSpPr>
          <p:nvPr>
            <p:ph type="title"/>
          </p:nvPr>
        </p:nvSpPr>
        <p:spPr>
          <a:xfrm>
            <a:off x="1471570" y="-2558"/>
            <a:ext cx="6942347" cy="757371"/>
          </a:xfrm>
        </p:spPr>
        <p:txBody>
          <a:bodyPr/>
          <a:lstStyle/>
          <a:p>
            <a:pPr algn="ctr"/>
            <a:r>
              <a:rPr lang="en-US" dirty="0">
                <a:solidFill>
                  <a:srgbClr val="2B3954"/>
                </a:solidFill>
              </a:rPr>
              <a:t>Resource Database</a:t>
            </a:r>
          </a:p>
        </p:txBody>
      </p:sp>
      <p:sp>
        <p:nvSpPr>
          <p:cNvPr id="4" name="Text Placeholder 3">
            <a:extLst>
              <a:ext uri="{FF2B5EF4-FFF2-40B4-BE49-F238E27FC236}">
                <a16:creationId xmlns:a16="http://schemas.microsoft.com/office/drawing/2014/main" id="{6BC56104-D407-4B38-8B5C-4DB3E9A07CBE}"/>
              </a:ext>
            </a:extLst>
          </p:cNvPr>
          <p:cNvSpPr>
            <a:spLocks noGrp="1"/>
          </p:cNvSpPr>
          <p:nvPr>
            <p:ph type="body" sz="half" idx="2"/>
          </p:nvPr>
        </p:nvSpPr>
        <p:spPr>
          <a:xfrm>
            <a:off x="9387006" y="514694"/>
            <a:ext cx="2306181" cy="4402746"/>
          </a:xfrm>
        </p:spPr>
        <p:txBody>
          <a:bodyPr>
            <a:no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5" name="Slide Number Placeholder 4">
            <a:extLst>
              <a:ext uri="{FF2B5EF4-FFF2-40B4-BE49-F238E27FC236}">
                <a16:creationId xmlns:a16="http://schemas.microsoft.com/office/drawing/2014/main" id="{43974EB8-544D-4A9B-B71E-CA8A3CF446C2}"/>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3" name="Arrow: Up 2">
            <a:extLst>
              <a:ext uri="{FF2B5EF4-FFF2-40B4-BE49-F238E27FC236}">
                <a16:creationId xmlns:a16="http://schemas.microsoft.com/office/drawing/2014/main" id="{8249E2EF-255C-46B3-B779-08BDAA0933AA}"/>
              </a:ext>
            </a:extLst>
          </p:cNvPr>
          <p:cNvSpPr/>
          <p:nvPr/>
        </p:nvSpPr>
        <p:spPr>
          <a:xfrm rot="18919532">
            <a:off x="3845430" y="1354861"/>
            <a:ext cx="578069" cy="9984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C7B4DF-3125-4281-B3EF-A5E95E229081}"/>
              </a:ext>
            </a:extLst>
          </p:cNvPr>
          <p:cNvSpPr/>
          <p:nvPr/>
        </p:nvSpPr>
        <p:spPr>
          <a:xfrm>
            <a:off x="2143760" y="754813"/>
            <a:ext cx="1337722" cy="3967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A2B7CAA7-0F70-4244-8A92-3F77AAC15499}"/>
              </a:ext>
            </a:extLst>
          </p:cNvPr>
          <p:cNvSpPr/>
          <p:nvPr/>
        </p:nvSpPr>
        <p:spPr>
          <a:xfrm>
            <a:off x="289156" y="3433320"/>
            <a:ext cx="5217564" cy="18905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F8B8C62-B28D-4C10-8E7B-2FE3AD24D326}"/>
              </a:ext>
            </a:extLst>
          </p:cNvPr>
          <p:cNvSpPr/>
          <p:nvPr/>
        </p:nvSpPr>
        <p:spPr>
          <a:xfrm rot="10800000" flipH="1">
            <a:off x="5879278" y="4156636"/>
            <a:ext cx="804653" cy="443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24F7103-C6AB-4C08-8FFC-28F2EB0AE968}"/>
              </a:ext>
            </a:extLst>
          </p:cNvPr>
          <p:cNvSpPr/>
          <p:nvPr/>
        </p:nvSpPr>
        <p:spPr>
          <a:xfrm flipH="1">
            <a:off x="7666016" y="2127761"/>
            <a:ext cx="454214" cy="238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680302-A731-4946-A2E4-3F4520882E24}"/>
              </a:ext>
            </a:extLst>
          </p:cNvPr>
          <p:cNvSpPr txBox="1"/>
          <p:nvPr/>
        </p:nvSpPr>
        <p:spPr>
          <a:xfrm>
            <a:off x="9387007" y="754813"/>
            <a:ext cx="2460069" cy="1754326"/>
          </a:xfrm>
          <a:prstGeom prst="rect">
            <a:avLst/>
          </a:prstGeom>
          <a:noFill/>
        </p:spPr>
        <p:txBody>
          <a:bodyPr wrap="square">
            <a:spAutoFit/>
          </a:bodyPr>
          <a:lstStyle/>
          <a:p>
            <a:pPr marL="285750" indent="-285750">
              <a:buFont typeface="Arial" panose="020B0604020202020204" pitchFamily="34" charset="0"/>
              <a:buChar char="•"/>
            </a:pPr>
            <a:r>
              <a:rPr lang="en-US" sz="1800" dirty="0"/>
              <a:t>Searchable Database by type of resource or assistance program needed.</a:t>
            </a:r>
          </a:p>
          <a:p>
            <a:r>
              <a:rPr lang="en-US" sz="1800" dirty="0"/>
              <a:t> </a:t>
            </a:r>
          </a:p>
        </p:txBody>
      </p:sp>
    </p:spTree>
    <p:extLst>
      <p:ext uri="{BB962C8B-B14F-4D97-AF65-F5344CB8AC3E}">
        <p14:creationId xmlns:p14="http://schemas.microsoft.com/office/powerpoint/2010/main" val="1424804811"/>
      </p:ext>
    </p:extLst>
  </p:cSld>
  <p:clrMapOvr>
    <a:masterClrMapping/>
  </p:clrMapOvr>
  <mc:AlternateContent xmlns:mc="http://schemas.openxmlformats.org/markup-compatibility/2006" xmlns:p14="http://schemas.microsoft.com/office/powerpoint/2010/main">
    <mc:Choice Requires="p14">
      <p:transition spd="slow" p14:dur="2000" advTm="58934"/>
    </mc:Choice>
    <mc:Fallback xmlns="">
      <p:transition spd="slow" advTm="589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1BF0-7648-4572-8EDB-61EF6A1E3045}"/>
              </a:ext>
            </a:extLst>
          </p:cNvPr>
          <p:cNvSpPr>
            <a:spLocks noGrp="1"/>
          </p:cNvSpPr>
          <p:nvPr>
            <p:ph type="title"/>
          </p:nvPr>
        </p:nvSpPr>
        <p:spPr>
          <a:xfrm>
            <a:off x="8549640" y="433874"/>
            <a:ext cx="3200400" cy="1460241"/>
          </a:xfrm>
        </p:spPr>
        <p:txBody>
          <a:bodyPr>
            <a:normAutofit/>
          </a:bodyPr>
          <a:lstStyle/>
          <a:p>
            <a:r>
              <a:rPr lang="en-US" sz="4800" dirty="0">
                <a:solidFill>
                  <a:srgbClr val="2B3954"/>
                </a:solidFill>
              </a:rPr>
              <a:t>COVID-19 RESOURCES</a:t>
            </a:r>
          </a:p>
        </p:txBody>
      </p:sp>
      <p:sp>
        <p:nvSpPr>
          <p:cNvPr id="4" name="Text Placeholder 3">
            <a:extLst>
              <a:ext uri="{FF2B5EF4-FFF2-40B4-BE49-F238E27FC236}">
                <a16:creationId xmlns:a16="http://schemas.microsoft.com/office/drawing/2014/main" id="{F41EE4CE-D7D9-4665-A45B-B950860C999B}"/>
              </a:ext>
            </a:extLst>
          </p:cNvPr>
          <p:cNvSpPr>
            <a:spLocks noGrp="1"/>
          </p:cNvSpPr>
          <p:nvPr>
            <p:ph type="body" sz="half" idx="2"/>
          </p:nvPr>
        </p:nvSpPr>
        <p:spPr>
          <a:xfrm>
            <a:off x="8549640" y="2015413"/>
            <a:ext cx="3200400" cy="4622496"/>
          </a:xfrm>
        </p:spPr>
        <p:txBody>
          <a:bodyPr>
            <a:normAutofit/>
          </a:bodyPr>
          <a:lstStyle/>
          <a:p>
            <a:r>
              <a:rPr lang="en-US" sz="2400" dirty="0"/>
              <a:t>Resources specifically for: </a:t>
            </a:r>
          </a:p>
          <a:p>
            <a:pPr marL="285750" lvl="0" indent="-285750">
              <a:buFont typeface="Arial" panose="020B0604020202020204" pitchFamily="34" charset="0"/>
              <a:buChar char="•"/>
            </a:pPr>
            <a:r>
              <a:rPr lang="en-US" sz="2400" dirty="0"/>
              <a:t>Horse Owners</a:t>
            </a:r>
          </a:p>
          <a:p>
            <a:pPr marL="285750" lvl="0" indent="-285750">
              <a:buFont typeface="Arial" panose="020B0604020202020204" pitchFamily="34" charset="0"/>
              <a:buChar char="•"/>
            </a:pPr>
            <a:r>
              <a:rPr lang="en-US" sz="2400" dirty="0"/>
              <a:t>Equine Non-Profits</a:t>
            </a:r>
          </a:p>
          <a:p>
            <a:pPr marL="285750" lvl="0" indent="-285750">
              <a:buFont typeface="Arial" panose="020B0604020202020204" pitchFamily="34" charset="0"/>
              <a:buChar char="•"/>
            </a:pPr>
            <a:r>
              <a:rPr lang="en-US" sz="2400" dirty="0"/>
              <a:t>Equine Businesses</a:t>
            </a:r>
          </a:p>
          <a:p>
            <a:pPr marL="285750" lvl="0" indent="-285750">
              <a:buFont typeface="Arial" panose="020B0604020202020204" pitchFamily="34" charset="0"/>
              <a:buChar char="•"/>
            </a:pPr>
            <a:r>
              <a:rPr lang="en-US" sz="2400" dirty="0"/>
              <a:t>Equine Industry Employees</a:t>
            </a:r>
          </a:p>
          <a:p>
            <a:pPr marL="285750" lvl="0" indent="-285750">
              <a:buFont typeface="Arial" panose="020B0604020202020204" pitchFamily="34" charset="0"/>
              <a:buChar char="•"/>
            </a:pPr>
            <a:r>
              <a:rPr lang="en-US" sz="2400" dirty="0"/>
              <a:t>Section for State Specific Resources</a:t>
            </a:r>
          </a:p>
        </p:txBody>
      </p:sp>
      <p:sp>
        <p:nvSpPr>
          <p:cNvPr id="5" name="Slide Number Placeholder 4">
            <a:extLst>
              <a:ext uri="{FF2B5EF4-FFF2-40B4-BE49-F238E27FC236}">
                <a16:creationId xmlns:a16="http://schemas.microsoft.com/office/drawing/2014/main" id="{F07FA0FE-68D2-49BA-AF1E-BC090DB1F73F}"/>
              </a:ext>
            </a:extLst>
          </p:cNvPr>
          <p:cNvSpPr>
            <a:spLocks noGrp="1"/>
          </p:cNvSpPr>
          <p:nvPr>
            <p:ph type="sldNum" sz="quarter" idx="12"/>
          </p:nvPr>
        </p:nvSpPr>
        <p:spPr/>
        <p:txBody>
          <a:bodyPr/>
          <a:lstStyle/>
          <a:p>
            <a:fld id="{4FAB73BC-B049-4115-A692-8D63A059BFB8}" type="slidenum">
              <a:rPr lang="en-US" smtClean="0"/>
              <a:t>7</a:t>
            </a:fld>
            <a:endParaRPr lang="en-US" dirty="0"/>
          </a:p>
        </p:txBody>
      </p:sp>
      <p:pic>
        <p:nvPicPr>
          <p:cNvPr id="13" name="Picture 12" descr="Graphical user interface, website&#10;&#10;Description automatically generated">
            <a:extLst>
              <a:ext uri="{FF2B5EF4-FFF2-40B4-BE49-F238E27FC236}">
                <a16:creationId xmlns:a16="http://schemas.microsoft.com/office/drawing/2014/main" id="{1EB93664-0181-412C-AF61-A9FFF2A6EE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792" y="0"/>
            <a:ext cx="7564612"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3307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2B39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E660-D7F1-4F3D-A5AE-D100652E267C}"/>
              </a:ext>
            </a:extLst>
          </p:cNvPr>
          <p:cNvSpPr>
            <a:spLocks noGrp="1"/>
          </p:cNvSpPr>
          <p:nvPr>
            <p:ph type="title"/>
          </p:nvPr>
        </p:nvSpPr>
        <p:spPr>
          <a:xfrm>
            <a:off x="923731" y="216747"/>
            <a:ext cx="10058400" cy="775208"/>
          </a:xfrm>
        </p:spPr>
        <p:txBody>
          <a:bodyPr vert="horz" lIns="91440" tIns="45720" rIns="91440" bIns="45720" rtlCol="0" anchor="ctr">
            <a:normAutofit fontScale="90000"/>
          </a:bodyPr>
          <a:lstStyle/>
          <a:p>
            <a:r>
              <a:rPr lang="en-US" sz="5400" dirty="0">
                <a:solidFill>
                  <a:schemeClr val="bg1"/>
                </a:solidFill>
              </a:rPr>
              <a:t>UHC Educational Materials:</a:t>
            </a:r>
          </a:p>
        </p:txBody>
      </p:sp>
      <p:sp>
        <p:nvSpPr>
          <p:cNvPr id="5" name="Slide Number Placeholder 4">
            <a:extLst>
              <a:ext uri="{FF2B5EF4-FFF2-40B4-BE49-F238E27FC236}">
                <a16:creationId xmlns:a16="http://schemas.microsoft.com/office/drawing/2014/main" id="{07224D9A-078A-4620-B616-268FE79066E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b="1" kern="1200" smtClean="0">
                <a:solidFill>
                  <a:srgbClr val="FFFFFF"/>
                </a:solidFill>
                <a:latin typeface="+mj-lt"/>
                <a:ea typeface="+mn-ea"/>
                <a:cs typeface="+mn-cs"/>
              </a:rPr>
              <a:pPr>
                <a:spcAft>
                  <a:spcPts val="600"/>
                </a:spcAft>
              </a:pPr>
              <a:t>8</a:t>
            </a:fld>
            <a:endParaRPr lang="en-US" b="1" kern="1200" dirty="0">
              <a:solidFill>
                <a:srgbClr val="FFFFFF"/>
              </a:solidFill>
              <a:latin typeface="+mj-lt"/>
              <a:ea typeface="+mn-ea"/>
              <a:cs typeface="+mn-cs"/>
            </a:endParaRPr>
          </a:p>
        </p:txBody>
      </p:sp>
      <p:pic>
        <p:nvPicPr>
          <p:cNvPr id="16" name="Picture 15" descr="A close up of a horse&#10;&#10;Description automatically generated">
            <a:extLst>
              <a:ext uri="{FF2B5EF4-FFF2-40B4-BE49-F238E27FC236}">
                <a16:creationId xmlns:a16="http://schemas.microsoft.com/office/drawing/2014/main" id="{3D0C7009-86A8-4FC7-8F3C-D255E7903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142" y="991955"/>
            <a:ext cx="3103919" cy="4045726"/>
          </a:xfrm>
          <a:prstGeom prst="rect">
            <a:avLst/>
          </a:prstGeom>
          <a:ln>
            <a:noFill/>
          </a:ln>
          <a:effectLst>
            <a:outerShdw blurRad="190500" algn="tl" rotWithShape="0">
              <a:srgbClr val="000000">
                <a:alpha val="70000"/>
              </a:srgbClr>
            </a:outerShdw>
          </a:effectLst>
        </p:spPr>
      </p:pic>
      <p:pic>
        <p:nvPicPr>
          <p:cNvPr id="22" name="Picture 21" descr="A screenshot of a newspaper&#10;&#10;Description automatically generated">
            <a:extLst>
              <a:ext uri="{FF2B5EF4-FFF2-40B4-BE49-F238E27FC236}">
                <a16:creationId xmlns:a16="http://schemas.microsoft.com/office/drawing/2014/main" id="{A80D4427-E99F-4D8E-A865-4B7E9EF561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4573" y="3988366"/>
            <a:ext cx="3534283" cy="2731037"/>
          </a:xfrm>
          <a:prstGeom prst="rect">
            <a:avLst/>
          </a:prstGeom>
          <a:ln>
            <a:noFill/>
          </a:ln>
          <a:effectLst>
            <a:outerShdw blurRad="190500" algn="tl" rotWithShape="0">
              <a:srgbClr val="000000">
                <a:alpha val="70000"/>
              </a:srgbClr>
            </a:outerShdw>
          </a:effectLst>
        </p:spPr>
      </p:pic>
      <p:pic>
        <p:nvPicPr>
          <p:cNvPr id="8" name="Picture 7" descr="A picture containing text&#10;&#10;Description automatically generated">
            <a:extLst>
              <a:ext uri="{FF2B5EF4-FFF2-40B4-BE49-F238E27FC236}">
                <a16:creationId xmlns:a16="http://schemas.microsoft.com/office/drawing/2014/main" id="{D7361ABA-1D42-431A-81DE-1B3B99A39AC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6228" y="1134537"/>
            <a:ext cx="4252605" cy="5503372"/>
          </a:xfrm>
          <a:prstGeom prst="rect">
            <a:avLst/>
          </a:prstGeom>
        </p:spPr>
      </p:pic>
      <p:pic>
        <p:nvPicPr>
          <p:cNvPr id="9" name="Picture 8" descr="A close up of text on a white horse&#10;&#10;Description automatically generated">
            <a:extLst>
              <a:ext uri="{FF2B5EF4-FFF2-40B4-BE49-F238E27FC236}">
                <a16:creationId xmlns:a16="http://schemas.microsoft.com/office/drawing/2014/main" id="{F620515E-CEC0-4129-A6D9-A2C438F81D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9370" y="1395428"/>
            <a:ext cx="3768867" cy="4877356"/>
          </a:xfrm>
          <a:prstGeom prst="rect">
            <a:avLst/>
          </a:prstGeom>
        </p:spPr>
      </p:pic>
    </p:spTree>
    <p:extLst>
      <p:ext uri="{BB962C8B-B14F-4D97-AF65-F5344CB8AC3E}">
        <p14:creationId xmlns:p14="http://schemas.microsoft.com/office/powerpoint/2010/main" val="2308605723"/>
      </p:ext>
    </p:extLst>
  </p:cSld>
  <p:clrMapOvr>
    <a:masterClrMapping/>
  </p:clrMapOvr>
  <mc:AlternateContent xmlns:mc="http://schemas.openxmlformats.org/markup-compatibility/2006" xmlns:p14="http://schemas.microsoft.com/office/powerpoint/2010/main">
    <mc:Choice Requires="p14">
      <p:transition spd="slow" p14:dur="2000" advTm="86039"/>
    </mc:Choice>
    <mc:Fallback xmlns="">
      <p:transition spd="slow" advTm="860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60" name="Group 3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1" name="Oval 3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40" name="Oval 3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62" name="Rectangle 4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F1E9D-FF6F-4A84-B194-5A263E0F499F}"/>
              </a:ext>
            </a:extLst>
          </p:cNvPr>
          <p:cNvSpPr>
            <a:spLocks noGrp="1"/>
          </p:cNvSpPr>
          <p:nvPr>
            <p:ph type="title"/>
          </p:nvPr>
        </p:nvSpPr>
        <p:spPr>
          <a:xfrm>
            <a:off x="6056215" y="381000"/>
            <a:ext cx="5684267" cy="1555845"/>
          </a:xfrm>
        </p:spPr>
        <p:txBody>
          <a:bodyPr vert="horz" lIns="91440" tIns="45720" rIns="91440" bIns="45720" rtlCol="0" anchor="ctr">
            <a:normAutofit/>
          </a:bodyPr>
          <a:lstStyle/>
          <a:p>
            <a:r>
              <a:rPr lang="en-US" sz="4600" dirty="0">
                <a:solidFill>
                  <a:srgbClr val="2B3954"/>
                </a:solidFill>
              </a:rPr>
              <a:t>What you can do to help at-risk horses</a:t>
            </a:r>
          </a:p>
        </p:txBody>
      </p:sp>
      <p:sp>
        <p:nvSpPr>
          <p:cNvPr id="63" name="Freeform: Shape 43">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34DCF74B-6C59-49ED-A0DC-A06A658E5C5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3"/>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Placeholder 3">
            <a:extLst>
              <a:ext uri="{FF2B5EF4-FFF2-40B4-BE49-F238E27FC236}">
                <a16:creationId xmlns:a16="http://schemas.microsoft.com/office/drawing/2014/main" id="{CC648278-568B-4BB6-A437-E0F0F6E0412F}"/>
              </a:ext>
            </a:extLst>
          </p:cNvPr>
          <p:cNvSpPr>
            <a:spLocks noGrp="1"/>
          </p:cNvSpPr>
          <p:nvPr>
            <p:ph type="body" sz="half" idx="2"/>
          </p:nvPr>
        </p:nvSpPr>
        <p:spPr>
          <a:xfrm>
            <a:off x="6135177" y="2094271"/>
            <a:ext cx="5684267" cy="4296697"/>
          </a:xfrm>
          <a:noFill/>
        </p:spPr>
        <p:txBody>
          <a:bodyPr vert="horz" lIns="91440" tIns="45720" rIns="91440" bIns="45720" rtlCol="0">
            <a:normAutofit/>
          </a:bodyPr>
          <a:lstStyle/>
          <a:p>
            <a:pPr marL="285750" indent="-285750">
              <a:lnSpc>
                <a:spcPct val="90000"/>
              </a:lnSpc>
              <a:spcAft>
                <a:spcPts val="1200"/>
              </a:spcAft>
              <a:buFont typeface="Arial" panose="020B0604020202020204" pitchFamily="34" charset="0"/>
              <a:buChar char="•"/>
            </a:pPr>
            <a:r>
              <a:rPr lang="en-US" altLang="en-US" sz="1800" dirty="0"/>
              <a:t>Own Responsibly</a:t>
            </a:r>
          </a:p>
          <a:p>
            <a:pPr marL="285750" indent="-285750">
              <a:lnSpc>
                <a:spcPct val="90000"/>
              </a:lnSpc>
              <a:spcAft>
                <a:spcPts val="1200"/>
              </a:spcAft>
              <a:buFont typeface="Arial" panose="020B0604020202020204" pitchFamily="34" charset="0"/>
              <a:buChar char="•"/>
            </a:pPr>
            <a:r>
              <a:rPr lang="en-US" altLang="en-US" sz="1800" dirty="0"/>
              <a:t>Have contingency plans in place for your horse</a:t>
            </a:r>
          </a:p>
          <a:p>
            <a:pPr marL="285750" indent="-285750">
              <a:lnSpc>
                <a:spcPct val="90000"/>
              </a:lnSpc>
              <a:spcAft>
                <a:spcPts val="1200"/>
              </a:spcAft>
              <a:buFont typeface="Arial" panose="020B0604020202020204" pitchFamily="34" charset="0"/>
              <a:buChar char="•"/>
            </a:pPr>
            <a:r>
              <a:rPr lang="en-US" altLang="en-US" sz="1800" dirty="0"/>
              <a:t>Include your horse in your Estate Planning</a:t>
            </a:r>
          </a:p>
          <a:p>
            <a:pPr marL="285750" indent="-285750">
              <a:lnSpc>
                <a:spcPct val="90000"/>
              </a:lnSpc>
              <a:spcAft>
                <a:spcPts val="1200"/>
              </a:spcAft>
              <a:buFont typeface="Arial" panose="020B0604020202020204" pitchFamily="34" charset="0"/>
              <a:buChar char="•"/>
            </a:pPr>
            <a:r>
              <a:rPr lang="en-US" altLang="en-US" sz="1800" dirty="0"/>
              <a:t>Breed Responsibly</a:t>
            </a:r>
          </a:p>
          <a:p>
            <a:pPr marL="285750" indent="-285750">
              <a:lnSpc>
                <a:spcPct val="90000"/>
              </a:lnSpc>
              <a:spcAft>
                <a:spcPts val="1200"/>
              </a:spcAft>
              <a:buFont typeface="Arial" panose="020B0604020202020204" pitchFamily="34" charset="0"/>
              <a:buChar char="•"/>
            </a:pPr>
            <a:r>
              <a:rPr lang="en-US" altLang="en-US" sz="1800" dirty="0"/>
              <a:t>Join the UHC Ambassador Program</a:t>
            </a:r>
          </a:p>
          <a:p>
            <a:pPr marL="285750" indent="-285750">
              <a:lnSpc>
                <a:spcPct val="90000"/>
              </a:lnSpc>
              <a:spcAft>
                <a:spcPts val="1200"/>
              </a:spcAft>
              <a:buFont typeface="Arial" panose="020B0604020202020204" pitchFamily="34" charset="0"/>
              <a:buChar char="•"/>
            </a:pPr>
            <a:r>
              <a:rPr lang="en-US" altLang="en-US" sz="1800" dirty="0"/>
              <a:t>Volunteer at rescues or rehoming facilities</a:t>
            </a:r>
          </a:p>
          <a:p>
            <a:pPr marL="285750" indent="-285750">
              <a:lnSpc>
                <a:spcPct val="90000"/>
              </a:lnSpc>
              <a:spcAft>
                <a:spcPts val="1200"/>
              </a:spcAft>
              <a:buFont typeface="Arial" panose="020B0604020202020204" pitchFamily="34" charset="0"/>
              <a:buChar char="•"/>
            </a:pPr>
            <a:r>
              <a:rPr lang="en-US" altLang="en-US" sz="1800" dirty="0"/>
              <a:t>Donate to UHC or your local rescue – </a:t>
            </a:r>
            <a:br>
              <a:rPr lang="en-US" altLang="en-US" sz="1800" dirty="0"/>
            </a:br>
            <a:r>
              <a:rPr lang="en-US" altLang="en-US" sz="1800" dirty="0"/>
              <a:t>or help raise funds.</a:t>
            </a:r>
          </a:p>
          <a:p>
            <a:pPr marL="285750" indent="-285750">
              <a:lnSpc>
                <a:spcPct val="90000"/>
              </a:lnSpc>
              <a:spcAft>
                <a:spcPts val="1200"/>
              </a:spcAft>
              <a:buFont typeface="Arial" panose="020B0604020202020204" pitchFamily="34" charset="0"/>
              <a:buChar char="•"/>
            </a:pPr>
            <a:r>
              <a:rPr lang="en-US" altLang="en-US" sz="1800" dirty="0"/>
              <a:t>Share UHC materials on Responsible Ownership</a:t>
            </a:r>
          </a:p>
        </p:txBody>
      </p:sp>
      <p:sp>
        <p:nvSpPr>
          <p:cNvPr id="5" name="Slide Number Placeholder 4">
            <a:extLst>
              <a:ext uri="{FF2B5EF4-FFF2-40B4-BE49-F238E27FC236}">
                <a16:creationId xmlns:a16="http://schemas.microsoft.com/office/drawing/2014/main" id="{FB4E416F-02D8-4ACB-83E6-6A3D9D68372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4FAB73BC-B049-4115-A692-8D63A059BFB8}" type="slidenum">
              <a:rPr lang="en-US">
                <a:solidFill>
                  <a:schemeClr val="tx1"/>
                </a:solidFill>
              </a:rPr>
              <a:pPr defTabSz="457200">
                <a:spcAft>
                  <a:spcPts val="600"/>
                </a:spcAft>
              </a:pPr>
              <a:t>9</a:t>
            </a:fld>
            <a:endParaRPr lang="en-US">
              <a:solidFill>
                <a:schemeClr val="tx1"/>
              </a:solidFill>
            </a:endParaRPr>
          </a:p>
        </p:txBody>
      </p:sp>
    </p:spTree>
    <p:extLst>
      <p:ext uri="{BB962C8B-B14F-4D97-AF65-F5344CB8AC3E}">
        <p14:creationId xmlns:p14="http://schemas.microsoft.com/office/powerpoint/2010/main" val="2713388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United Horse Coalition">
      <a:dk1>
        <a:srgbClr val="002060"/>
      </a:dk1>
      <a:lt1>
        <a:sysClr val="window" lastClr="FFFFFF"/>
      </a:lt1>
      <a:dk2>
        <a:srgbClr val="212121"/>
      </a:dk2>
      <a:lt2>
        <a:srgbClr val="CDD0D1"/>
      </a:lt2>
      <a:accent1>
        <a:srgbClr val="5E0D0E"/>
      </a:accent1>
      <a:accent2>
        <a:srgbClr val="24334D"/>
      </a:accent2>
      <a:accent3>
        <a:srgbClr val="E0E3E2"/>
      </a:accent3>
      <a:accent4>
        <a:srgbClr val="979D9F"/>
      </a:accent4>
      <a:accent5>
        <a:srgbClr val="5E0D0E"/>
      </a:accent5>
      <a:accent6>
        <a:srgbClr val="C7C7C7"/>
      </a:accent6>
      <a:hlink>
        <a:srgbClr val="131515"/>
      </a:hlink>
      <a:folHlink>
        <a:srgbClr val="373737"/>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BDFECED3952A4180364383E73E6A99" ma:contentTypeVersion="13" ma:contentTypeDescription="Create a new document." ma:contentTypeScope="" ma:versionID="bb74a68dbb8f2dd6965307e49937b918">
  <xsd:schema xmlns:xsd="http://www.w3.org/2001/XMLSchema" xmlns:xs="http://www.w3.org/2001/XMLSchema" xmlns:p="http://schemas.microsoft.com/office/2006/metadata/properties" xmlns:ns2="1e3e7483-070e-4da6-ad16-d988c72a55e3" xmlns:ns3="b8383b03-1dc2-410a-839f-87abf0007c18" targetNamespace="http://schemas.microsoft.com/office/2006/metadata/properties" ma:root="true" ma:fieldsID="a0c67ad9f80785f4a7a7d8b3490b6155" ns2:_="" ns3:_="">
    <xsd:import namespace="1e3e7483-070e-4da6-ad16-d988c72a55e3"/>
    <xsd:import namespace="b8383b03-1dc2-410a-839f-87abf0007c18"/>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e7483-070e-4da6-ad16-d988c72a5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83b03-1dc2-410a-839f-87abf0007c1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1e3e7483-070e-4da6-ad16-d988c72a55e3" xsi:nil="true"/>
    <SharedWithUsers xmlns="b8383b03-1dc2-410a-839f-87abf0007c18">
      <UserInfo>
        <DisplayName>Julie Broadway</DisplayName>
        <AccountId>15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86165E-13A2-4F7B-B098-6727CDF20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e7483-070e-4da6-ad16-d988c72a55e3"/>
    <ds:schemaRef ds:uri="b8383b03-1dc2-410a-839f-87abf0007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092E11-9EB1-446E-AF40-80D8D9A78F21}">
  <ds:schemaRefs>
    <ds:schemaRef ds:uri="http://www.w3.org/XML/1998/namespace"/>
    <ds:schemaRef ds:uri="http://purl.org/dc/dcmitype/"/>
    <ds:schemaRef ds:uri="b8383b03-1dc2-410a-839f-87abf0007c18"/>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e3e7483-070e-4da6-ad16-d988c72a55e3"/>
    <ds:schemaRef ds:uri="http://schemas.microsoft.com/office/2006/metadata/properties"/>
  </ds:schemaRefs>
</ds:datastoreItem>
</file>

<file path=customXml/itemProps3.xml><?xml version="1.0" encoding="utf-8"?>
<ds:datastoreItem xmlns:ds="http://schemas.openxmlformats.org/officeDocument/2006/customXml" ds:itemID="{2B06BCB8-9F2B-434D-AE3F-062C6FE025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901</TotalTime>
  <Words>1534</Words>
  <Application>Microsoft Office PowerPoint</Application>
  <PresentationFormat>Widescreen</PresentationFormat>
  <Paragraphs>149</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Rockwell</vt:lpstr>
      <vt:lpstr>Rockwell Condensed</vt:lpstr>
      <vt:lpstr>Rockwell Extra Bold</vt:lpstr>
      <vt:lpstr>Verdana</vt:lpstr>
      <vt:lpstr>Wingdings</vt:lpstr>
      <vt:lpstr>Wood Type</vt:lpstr>
      <vt:lpstr>PowerPoint Presentation</vt:lpstr>
      <vt:lpstr>UHC History:</vt:lpstr>
      <vt:lpstr>WHAT DO WE DO?</vt:lpstr>
      <vt:lpstr>Promoting “Responsible Ownership.”</vt:lpstr>
      <vt:lpstr>What are our resources?</vt:lpstr>
      <vt:lpstr>Resource Database</vt:lpstr>
      <vt:lpstr>COVID-19 RESOURCES</vt:lpstr>
      <vt:lpstr>UHC Educational Materials:</vt:lpstr>
      <vt:lpstr>What you can do to help at-risk horses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Ashley Harkins</dc:creator>
  <cp:lastModifiedBy>Ashley Harkins</cp:lastModifiedBy>
  <cp:revision>82</cp:revision>
  <cp:lastPrinted>2021-02-03T19:45:22Z</cp:lastPrinted>
  <dcterms:created xsi:type="dcterms:W3CDTF">2020-10-23T13:52:30Z</dcterms:created>
  <dcterms:modified xsi:type="dcterms:W3CDTF">2021-02-18T01:04:35Z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0x01010092BDFECED3952A4180364383E73E6A99</vt:lpwstr>
  </property>
</Properties>
</file>